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89" r:id="rId2"/>
    <p:sldId id="295" r:id="rId3"/>
    <p:sldId id="268" r:id="rId4"/>
    <p:sldId id="290" r:id="rId5"/>
    <p:sldId id="291" r:id="rId6"/>
    <p:sldId id="271" r:id="rId7"/>
    <p:sldId id="272" r:id="rId8"/>
    <p:sldId id="273" r:id="rId9"/>
    <p:sldId id="274" r:id="rId10"/>
    <p:sldId id="275" r:id="rId11"/>
    <p:sldId id="277" r:id="rId12"/>
    <p:sldId id="280" r:id="rId13"/>
    <p:sldId id="281" r:id="rId14"/>
    <p:sldId id="282" r:id="rId15"/>
    <p:sldId id="283" r:id="rId16"/>
    <p:sldId id="284" r:id="rId17"/>
    <p:sldId id="285" r:id="rId18"/>
    <p:sldId id="266"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61" d="100"/>
          <a:sy n="61" d="100"/>
        </p:scale>
        <p:origin x="-1038" y="-2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A08731-17D6-4CA3-B0B8-24AF0E584FAB}"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tr-TR"/>
        </a:p>
      </dgm:t>
    </dgm:pt>
    <dgm:pt modelId="{09B3E6B4-42E1-412B-95CA-5912209470B5}">
      <dgm:prSet custT="1"/>
      <dgm:spPr/>
      <dgm:t>
        <a:bodyPr/>
        <a:lstStyle/>
        <a:p>
          <a:pPr rtl="0"/>
          <a:r>
            <a:rPr lang="tr-TR" sz="2400" dirty="0" smtClean="0">
              <a:effectLst>
                <a:outerShdw blurRad="38100" dist="38100" dir="2700000" algn="tl">
                  <a:srgbClr val="000000">
                    <a:alpha val="43137"/>
                  </a:srgbClr>
                </a:outerShdw>
              </a:effectLst>
            </a:rPr>
            <a:t>TPL </a:t>
          </a:r>
          <a:endParaRPr lang="tr-TR" sz="2400" dirty="0">
            <a:effectLst>
              <a:outerShdw blurRad="38100" dist="38100" dir="2700000" algn="tl">
                <a:srgbClr val="000000">
                  <a:alpha val="43137"/>
                </a:srgbClr>
              </a:outerShdw>
            </a:effectLst>
          </a:endParaRPr>
        </a:p>
      </dgm:t>
    </dgm:pt>
    <dgm:pt modelId="{4E16A9BB-0A29-4FA1-AEFD-332AB19CF85D}" type="parTrans" cxnId="{375DCBBA-B925-4F4F-AD01-DB00A91295CD}">
      <dgm:prSet/>
      <dgm:spPr/>
      <dgm:t>
        <a:bodyPr/>
        <a:lstStyle/>
        <a:p>
          <a:endParaRPr lang="tr-TR"/>
        </a:p>
      </dgm:t>
    </dgm:pt>
    <dgm:pt modelId="{8994BF0B-834D-459D-9AB7-3BC3A9D2A0E9}" type="sibTrans" cxnId="{375DCBBA-B925-4F4F-AD01-DB00A91295CD}">
      <dgm:prSet/>
      <dgm:spPr/>
      <dgm:t>
        <a:bodyPr/>
        <a:lstStyle/>
        <a:p>
          <a:endParaRPr lang="tr-TR"/>
        </a:p>
      </dgm:t>
    </dgm:pt>
    <dgm:pt modelId="{BF5E17B1-6B92-410C-AB6B-BE145F344BF3}">
      <dgm:prSet/>
      <dgm:spPr/>
      <dgm:t>
        <a:bodyPr/>
        <a:lstStyle/>
        <a:p>
          <a:pPr rtl="0"/>
          <a:r>
            <a:rPr lang="tr-TR" dirty="0" smtClean="0"/>
            <a:t>for ve foreach döngülerinin paralel versiyonlarını içerir.</a:t>
          </a:r>
          <a:endParaRPr lang="tr-TR" dirty="0"/>
        </a:p>
      </dgm:t>
    </dgm:pt>
    <dgm:pt modelId="{158B53E4-8A50-4B64-9A7B-F96E810633BB}" type="parTrans" cxnId="{9DFE6335-90EB-4E27-8C08-E5074E4294B5}">
      <dgm:prSet/>
      <dgm:spPr/>
      <dgm:t>
        <a:bodyPr/>
        <a:lstStyle/>
        <a:p>
          <a:endParaRPr lang="tr-TR"/>
        </a:p>
      </dgm:t>
    </dgm:pt>
    <dgm:pt modelId="{80AA665B-3CFC-4EEB-899A-311A40B71FA8}" type="sibTrans" cxnId="{9DFE6335-90EB-4E27-8C08-E5074E4294B5}">
      <dgm:prSet/>
      <dgm:spPr/>
      <dgm:t>
        <a:bodyPr/>
        <a:lstStyle/>
        <a:p>
          <a:endParaRPr lang="tr-TR"/>
        </a:p>
      </dgm:t>
    </dgm:pt>
    <dgm:pt modelId="{17C6CEBE-E2D5-423E-8FFB-BD3309825347}">
      <dgm:prSet/>
      <dgm:spPr/>
      <dgm:t>
        <a:bodyPr/>
        <a:lstStyle/>
        <a:p>
          <a:pPr rtl="0"/>
          <a:r>
            <a:rPr lang="tr-TR" dirty="0" smtClean="0"/>
            <a:t>Thread’ ler, ThreadPool ve kilitlerle(lock) uğraşmadan eş zamanlı ve asenkron görevlerin yazılabilmesini sağlar.</a:t>
          </a:r>
          <a:endParaRPr lang="tr-TR" dirty="0"/>
        </a:p>
      </dgm:t>
    </dgm:pt>
    <dgm:pt modelId="{1736C762-A0E3-4C2E-B44D-6527410901B9}" type="parTrans" cxnId="{F778EA8D-659E-4B59-BB0A-FF1038733EB1}">
      <dgm:prSet/>
      <dgm:spPr/>
      <dgm:t>
        <a:bodyPr/>
        <a:lstStyle/>
        <a:p>
          <a:endParaRPr lang="tr-TR"/>
        </a:p>
      </dgm:t>
    </dgm:pt>
    <dgm:pt modelId="{A42976DA-8A1F-4588-8D28-15FF8A405900}" type="sibTrans" cxnId="{F778EA8D-659E-4B59-BB0A-FF1038733EB1}">
      <dgm:prSet/>
      <dgm:spPr/>
      <dgm:t>
        <a:bodyPr/>
        <a:lstStyle/>
        <a:p>
          <a:endParaRPr lang="tr-TR"/>
        </a:p>
      </dgm:t>
    </dgm:pt>
    <dgm:pt modelId="{8E9B8E05-FBBA-4544-A930-E84A56449401}">
      <dgm:prSet custT="1"/>
      <dgm:spPr/>
      <dgm:t>
        <a:bodyPr/>
        <a:lstStyle/>
        <a:p>
          <a:pPr rtl="0"/>
          <a:r>
            <a:rPr lang="tr-TR" sz="2400" dirty="0" smtClean="0">
              <a:effectLst>
                <a:outerShdw blurRad="38100" dist="38100" dir="2700000" algn="tl">
                  <a:srgbClr val="000000">
                    <a:alpha val="43137"/>
                  </a:srgbClr>
                </a:outerShdw>
              </a:effectLst>
            </a:rPr>
            <a:t>PLINQ</a:t>
          </a:r>
          <a:endParaRPr lang="tr-TR" sz="2400" dirty="0">
            <a:effectLst>
              <a:outerShdw blurRad="38100" dist="38100" dir="2700000" algn="tl">
                <a:srgbClr val="000000">
                  <a:alpha val="43137"/>
                </a:srgbClr>
              </a:outerShdw>
            </a:effectLst>
          </a:endParaRPr>
        </a:p>
      </dgm:t>
    </dgm:pt>
    <dgm:pt modelId="{D7E50FC0-4ED2-41F7-8241-6773FD628FF0}" type="parTrans" cxnId="{49416DFC-3502-45E2-B9F6-E5ACA1E5E1B0}">
      <dgm:prSet/>
      <dgm:spPr/>
      <dgm:t>
        <a:bodyPr/>
        <a:lstStyle/>
        <a:p>
          <a:endParaRPr lang="tr-TR"/>
        </a:p>
      </dgm:t>
    </dgm:pt>
    <dgm:pt modelId="{4A633CDF-7838-4DA3-9AD5-6920C199014A}" type="sibTrans" cxnId="{49416DFC-3502-45E2-B9F6-E5ACA1E5E1B0}">
      <dgm:prSet/>
      <dgm:spPr/>
      <dgm:t>
        <a:bodyPr/>
        <a:lstStyle/>
        <a:p>
          <a:endParaRPr lang="tr-TR"/>
        </a:p>
      </dgm:t>
    </dgm:pt>
    <dgm:pt modelId="{147B0629-DB5D-4611-AA04-ACA79D2E9B7C}">
      <dgm:prSet/>
      <dgm:spPr/>
      <dgm:t>
        <a:bodyPr/>
        <a:lstStyle/>
        <a:p>
          <a:pPr rtl="0"/>
          <a:r>
            <a:rPr lang="tr-TR" dirty="0" smtClean="0"/>
            <a:t>LINQ to Objects sorgularının paralel olarak çalıştırılabilmesini sağlar.</a:t>
          </a:r>
          <a:endParaRPr lang="tr-TR" dirty="0"/>
        </a:p>
      </dgm:t>
    </dgm:pt>
    <dgm:pt modelId="{1806AE80-BF68-4B88-A8F1-4ED3B0F4FD87}" type="parTrans" cxnId="{634EC4AF-CC57-497E-9B5C-200A89975673}">
      <dgm:prSet/>
      <dgm:spPr/>
      <dgm:t>
        <a:bodyPr/>
        <a:lstStyle/>
        <a:p>
          <a:endParaRPr lang="tr-TR"/>
        </a:p>
      </dgm:t>
    </dgm:pt>
    <dgm:pt modelId="{181DE243-A037-42E0-883F-690C72DC1188}" type="sibTrans" cxnId="{634EC4AF-CC57-497E-9B5C-200A89975673}">
      <dgm:prSet/>
      <dgm:spPr/>
      <dgm:t>
        <a:bodyPr/>
        <a:lstStyle/>
        <a:p>
          <a:endParaRPr lang="tr-TR"/>
        </a:p>
      </dgm:t>
    </dgm:pt>
    <dgm:pt modelId="{FDEB477E-C13E-4FA0-A116-BA20D3926CDF}">
      <dgm:prSet custT="1"/>
      <dgm:spPr/>
      <dgm:t>
        <a:bodyPr/>
        <a:lstStyle/>
        <a:p>
          <a:pPr rtl="0"/>
          <a:r>
            <a:rPr lang="tr-TR" sz="2400" dirty="0" smtClean="0">
              <a:effectLst>
                <a:outerShdw blurRad="38100" dist="38100" dir="2700000" algn="tl">
                  <a:srgbClr val="000000">
                    <a:alpha val="43137"/>
                  </a:srgbClr>
                </a:outerShdw>
              </a:effectLst>
            </a:rPr>
            <a:t>Data Structures</a:t>
          </a:r>
          <a:endParaRPr lang="tr-TR" sz="2400" dirty="0">
            <a:effectLst>
              <a:outerShdw blurRad="38100" dist="38100" dir="2700000" algn="tl">
                <a:srgbClr val="000000">
                  <a:alpha val="43137"/>
                </a:srgbClr>
              </a:outerShdw>
            </a:effectLst>
          </a:endParaRPr>
        </a:p>
      </dgm:t>
    </dgm:pt>
    <dgm:pt modelId="{E6B80DE1-E7E5-472F-829C-DF26722D9D90}" type="parTrans" cxnId="{C4A7A630-4B96-48D4-B5D7-45A52EEA43FA}">
      <dgm:prSet/>
      <dgm:spPr/>
      <dgm:t>
        <a:bodyPr/>
        <a:lstStyle/>
        <a:p>
          <a:endParaRPr lang="tr-TR"/>
        </a:p>
      </dgm:t>
    </dgm:pt>
    <dgm:pt modelId="{2528BCC4-88FF-4753-8923-0B176CF55F57}" type="sibTrans" cxnId="{C4A7A630-4B96-48D4-B5D7-45A52EEA43FA}">
      <dgm:prSet/>
      <dgm:spPr/>
      <dgm:t>
        <a:bodyPr/>
        <a:lstStyle/>
        <a:p>
          <a:endParaRPr lang="tr-TR"/>
        </a:p>
      </dgm:t>
    </dgm:pt>
    <dgm:pt modelId="{23EF0E0D-3B8D-480F-AE01-247ACB6CA6FC}">
      <dgm:prSet/>
      <dgm:spPr/>
      <dgm:t>
        <a:bodyPr/>
        <a:lstStyle/>
        <a:p>
          <a:pPr rtl="0"/>
          <a:r>
            <a:rPr lang="tr-TR" dirty="0" smtClean="0"/>
            <a:t>Thread-Safe veya Lock-Free olan yüksek performanslı koleksiyon tipleri sunar.</a:t>
          </a:r>
          <a:endParaRPr lang="tr-TR" dirty="0"/>
        </a:p>
      </dgm:t>
    </dgm:pt>
    <dgm:pt modelId="{9DDCE381-60BB-4E46-A7C9-A7B05CF45A9C}" type="parTrans" cxnId="{A446822B-2F15-4610-8B12-705874410B0B}">
      <dgm:prSet/>
      <dgm:spPr/>
      <dgm:t>
        <a:bodyPr/>
        <a:lstStyle/>
        <a:p>
          <a:endParaRPr lang="tr-TR"/>
        </a:p>
      </dgm:t>
    </dgm:pt>
    <dgm:pt modelId="{EFEC1523-9695-4729-AA5A-309C53C4DC59}" type="sibTrans" cxnId="{A446822B-2F15-4610-8B12-705874410B0B}">
      <dgm:prSet/>
      <dgm:spPr/>
      <dgm:t>
        <a:bodyPr/>
        <a:lstStyle/>
        <a:p>
          <a:endParaRPr lang="tr-TR"/>
        </a:p>
      </dgm:t>
    </dgm:pt>
    <dgm:pt modelId="{EAC535E7-D8F8-4BD8-8214-1D51F6F89935}">
      <dgm:prSet custT="1"/>
      <dgm:spPr/>
      <dgm:t>
        <a:bodyPr/>
        <a:lstStyle/>
        <a:p>
          <a:pPr rtl="0"/>
          <a:r>
            <a:rPr lang="tr-TR" sz="2400" dirty="0" smtClean="0">
              <a:effectLst>
                <a:outerShdw blurRad="38100" dist="38100" dir="2700000" algn="tl">
                  <a:srgbClr val="000000">
                    <a:alpha val="43137"/>
                  </a:srgbClr>
                </a:outerShdw>
              </a:effectLst>
            </a:rPr>
            <a:t>Parallel Diagnostics Tool</a:t>
          </a:r>
          <a:endParaRPr lang="tr-TR" sz="2400" dirty="0">
            <a:effectLst>
              <a:outerShdw blurRad="38100" dist="38100" dir="2700000" algn="tl">
                <a:srgbClr val="000000">
                  <a:alpha val="43137"/>
                </a:srgbClr>
              </a:outerShdw>
            </a:effectLst>
          </a:endParaRPr>
        </a:p>
      </dgm:t>
    </dgm:pt>
    <dgm:pt modelId="{18C3380D-2DA3-4F54-9E2F-0866BC81E965}" type="parTrans" cxnId="{E9E93AB7-0976-449E-B388-9942685273B7}">
      <dgm:prSet/>
      <dgm:spPr/>
      <dgm:t>
        <a:bodyPr/>
        <a:lstStyle/>
        <a:p>
          <a:endParaRPr lang="tr-TR"/>
        </a:p>
      </dgm:t>
    </dgm:pt>
    <dgm:pt modelId="{F6C9856A-1AE2-4933-902D-1BD6D92E8A40}" type="sibTrans" cxnId="{E9E93AB7-0976-449E-B388-9942685273B7}">
      <dgm:prSet/>
      <dgm:spPr/>
      <dgm:t>
        <a:bodyPr/>
        <a:lstStyle/>
        <a:p>
          <a:endParaRPr lang="tr-TR"/>
        </a:p>
      </dgm:t>
    </dgm:pt>
    <dgm:pt modelId="{D1171E34-9070-4F69-B648-5B1F4762CCF6}">
      <dgm:prSet/>
      <dgm:spPr/>
      <dgm:t>
        <a:bodyPr/>
        <a:lstStyle/>
        <a:p>
          <a:pPr rtl="0"/>
          <a:r>
            <a:rPr lang="tr-TR" dirty="0" smtClean="0"/>
            <a:t>Paralel task ve stack içeriklerinin Visual Studio ortamı üzerinden kolayca izlenebilmesi, paralel işleyişin çalışma zamanında değerlendirilebilmesi için gerekli araçları içerir.</a:t>
          </a:r>
          <a:endParaRPr lang="tr-TR" dirty="0"/>
        </a:p>
      </dgm:t>
    </dgm:pt>
    <dgm:pt modelId="{43B4D8EA-4484-4D0C-AC51-87837189CCCB}" type="parTrans" cxnId="{CD77B003-0AE8-46C5-8D82-7C3C59732059}">
      <dgm:prSet/>
      <dgm:spPr/>
      <dgm:t>
        <a:bodyPr/>
        <a:lstStyle/>
        <a:p>
          <a:endParaRPr lang="tr-TR"/>
        </a:p>
      </dgm:t>
    </dgm:pt>
    <dgm:pt modelId="{D1C0F0D8-F73D-42CE-8876-2C3361AC6260}" type="sibTrans" cxnId="{CD77B003-0AE8-46C5-8D82-7C3C59732059}">
      <dgm:prSet/>
      <dgm:spPr/>
      <dgm:t>
        <a:bodyPr/>
        <a:lstStyle/>
        <a:p>
          <a:endParaRPr lang="tr-TR"/>
        </a:p>
      </dgm:t>
    </dgm:pt>
    <dgm:pt modelId="{76966F97-8FFA-4166-BCE6-E9983369E2D2}" type="pres">
      <dgm:prSet presAssocID="{A6A08731-17D6-4CA3-B0B8-24AF0E584FAB}" presName="Name0" presStyleCnt="0">
        <dgm:presLayoutVars>
          <dgm:dir/>
          <dgm:animLvl val="lvl"/>
          <dgm:resizeHandles val="exact"/>
        </dgm:presLayoutVars>
      </dgm:prSet>
      <dgm:spPr/>
      <dgm:t>
        <a:bodyPr/>
        <a:lstStyle/>
        <a:p>
          <a:endParaRPr lang="tr-TR"/>
        </a:p>
      </dgm:t>
    </dgm:pt>
    <dgm:pt modelId="{B45208CA-0BEE-48FA-9EFC-F96EB6B95AB2}" type="pres">
      <dgm:prSet presAssocID="{09B3E6B4-42E1-412B-95CA-5912209470B5}" presName="linNode" presStyleCnt="0"/>
      <dgm:spPr/>
      <dgm:t>
        <a:bodyPr/>
        <a:lstStyle/>
        <a:p>
          <a:endParaRPr lang="tr-TR"/>
        </a:p>
      </dgm:t>
    </dgm:pt>
    <dgm:pt modelId="{4E3EA553-F0B9-4C7C-BF90-16FFC13A6E26}" type="pres">
      <dgm:prSet presAssocID="{09B3E6B4-42E1-412B-95CA-5912209470B5}" presName="parentText" presStyleLbl="node1" presStyleIdx="0" presStyleCnt="4" custScaleX="73159">
        <dgm:presLayoutVars>
          <dgm:chMax val="1"/>
          <dgm:bulletEnabled val="1"/>
        </dgm:presLayoutVars>
      </dgm:prSet>
      <dgm:spPr/>
      <dgm:t>
        <a:bodyPr/>
        <a:lstStyle/>
        <a:p>
          <a:endParaRPr lang="tr-TR"/>
        </a:p>
      </dgm:t>
    </dgm:pt>
    <dgm:pt modelId="{F4CF75BE-816C-4B36-BAC3-00411CC05854}" type="pres">
      <dgm:prSet presAssocID="{09B3E6B4-42E1-412B-95CA-5912209470B5}" presName="descendantText" presStyleLbl="alignAccFollowNode1" presStyleIdx="0" presStyleCnt="4" custScaleX="119308">
        <dgm:presLayoutVars>
          <dgm:bulletEnabled val="1"/>
        </dgm:presLayoutVars>
      </dgm:prSet>
      <dgm:spPr/>
      <dgm:t>
        <a:bodyPr/>
        <a:lstStyle/>
        <a:p>
          <a:endParaRPr lang="tr-TR"/>
        </a:p>
      </dgm:t>
    </dgm:pt>
    <dgm:pt modelId="{56867578-B2DA-4CEE-A43A-35440B8F12DB}" type="pres">
      <dgm:prSet presAssocID="{8994BF0B-834D-459D-9AB7-3BC3A9D2A0E9}" presName="sp" presStyleCnt="0"/>
      <dgm:spPr/>
      <dgm:t>
        <a:bodyPr/>
        <a:lstStyle/>
        <a:p>
          <a:endParaRPr lang="tr-TR"/>
        </a:p>
      </dgm:t>
    </dgm:pt>
    <dgm:pt modelId="{671E4BE4-0D76-414A-AFA5-F912523FBB40}" type="pres">
      <dgm:prSet presAssocID="{8E9B8E05-FBBA-4544-A930-E84A56449401}" presName="linNode" presStyleCnt="0"/>
      <dgm:spPr/>
      <dgm:t>
        <a:bodyPr/>
        <a:lstStyle/>
        <a:p>
          <a:endParaRPr lang="tr-TR"/>
        </a:p>
      </dgm:t>
    </dgm:pt>
    <dgm:pt modelId="{65ACBA48-7CA2-43B8-A00C-A0472426F233}" type="pres">
      <dgm:prSet presAssocID="{8E9B8E05-FBBA-4544-A930-E84A56449401}" presName="parentText" presStyleLbl="node1" presStyleIdx="1" presStyleCnt="4" custScaleX="73159">
        <dgm:presLayoutVars>
          <dgm:chMax val="1"/>
          <dgm:bulletEnabled val="1"/>
        </dgm:presLayoutVars>
      </dgm:prSet>
      <dgm:spPr/>
      <dgm:t>
        <a:bodyPr/>
        <a:lstStyle/>
        <a:p>
          <a:endParaRPr lang="tr-TR"/>
        </a:p>
      </dgm:t>
    </dgm:pt>
    <dgm:pt modelId="{82D14CB0-5083-49EC-A73A-95DEBA128A55}" type="pres">
      <dgm:prSet presAssocID="{8E9B8E05-FBBA-4544-A930-E84A56449401}" presName="descendantText" presStyleLbl="alignAccFollowNode1" presStyleIdx="1" presStyleCnt="4" custScaleX="119308">
        <dgm:presLayoutVars>
          <dgm:bulletEnabled val="1"/>
        </dgm:presLayoutVars>
      </dgm:prSet>
      <dgm:spPr/>
      <dgm:t>
        <a:bodyPr/>
        <a:lstStyle/>
        <a:p>
          <a:endParaRPr lang="tr-TR"/>
        </a:p>
      </dgm:t>
    </dgm:pt>
    <dgm:pt modelId="{7E61E432-0D93-4950-A835-379688E60673}" type="pres">
      <dgm:prSet presAssocID="{4A633CDF-7838-4DA3-9AD5-6920C199014A}" presName="sp" presStyleCnt="0"/>
      <dgm:spPr/>
      <dgm:t>
        <a:bodyPr/>
        <a:lstStyle/>
        <a:p>
          <a:endParaRPr lang="tr-TR"/>
        </a:p>
      </dgm:t>
    </dgm:pt>
    <dgm:pt modelId="{23A44AA8-3702-4C19-B8D6-14990F67A8A3}" type="pres">
      <dgm:prSet presAssocID="{FDEB477E-C13E-4FA0-A116-BA20D3926CDF}" presName="linNode" presStyleCnt="0"/>
      <dgm:spPr/>
      <dgm:t>
        <a:bodyPr/>
        <a:lstStyle/>
        <a:p>
          <a:endParaRPr lang="tr-TR"/>
        </a:p>
      </dgm:t>
    </dgm:pt>
    <dgm:pt modelId="{29DF4CE1-1865-41F1-BFD2-70240F14E798}" type="pres">
      <dgm:prSet presAssocID="{FDEB477E-C13E-4FA0-A116-BA20D3926CDF}" presName="parentText" presStyleLbl="node1" presStyleIdx="2" presStyleCnt="4" custScaleX="73159">
        <dgm:presLayoutVars>
          <dgm:chMax val="1"/>
          <dgm:bulletEnabled val="1"/>
        </dgm:presLayoutVars>
      </dgm:prSet>
      <dgm:spPr/>
      <dgm:t>
        <a:bodyPr/>
        <a:lstStyle/>
        <a:p>
          <a:endParaRPr lang="tr-TR"/>
        </a:p>
      </dgm:t>
    </dgm:pt>
    <dgm:pt modelId="{36730B02-BAF7-4FE5-8543-F25B61072B92}" type="pres">
      <dgm:prSet presAssocID="{FDEB477E-C13E-4FA0-A116-BA20D3926CDF}" presName="descendantText" presStyleLbl="alignAccFollowNode1" presStyleIdx="2" presStyleCnt="4" custScaleX="119308">
        <dgm:presLayoutVars>
          <dgm:bulletEnabled val="1"/>
        </dgm:presLayoutVars>
      </dgm:prSet>
      <dgm:spPr/>
      <dgm:t>
        <a:bodyPr/>
        <a:lstStyle/>
        <a:p>
          <a:endParaRPr lang="tr-TR"/>
        </a:p>
      </dgm:t>
    </dgm:pt>
    <dgm:pt modelId="{2D81BFE1-DEFE-4927-9FE7-01B4E1E27293}" type="pres">
      <dgm:prSet presAssocID="{2528BCC4-88FF-4753-8923-0B176CF55F57}" presName="sp" presStyleCnt="0"/>
      <dgm:spPr/>
      <dgm:t>
        <a:bodyPr/>
        <a:lstStyle/>
        <a:p>
          <a:endParaRPr lang="tr-TR"/>
        </a:p>
      </dgm:t>
    </dgm:pt>
    <dgm:pt modelId="{74692A2F-99A1-443E-AD16-E8DAC6E7B5CB}" type="pres">
      <dgm:prSet presAssocID="{EAC535E7-D8F8-4BD8-8214-1D51F6F89935}" presName="linNode" presStyleCnt="0"/>
      <dgm:spPr/>
      <dgm:t>
        <a:bodyPr/>
        <a:lstStyle/>
        <a:p>
          <a:endParaRPr lang="tr-TR"/>
        </a:p>
      </dgm:t>
    </dgm:pt>
    <dgm:pt modelId="{96C7F98F-3DF0-45D9-8838-D33DB6C90A39}" type="pres">
      <dgm:prSet presAssocID="{EAC535E7-D8F8-4BD8-8214-1D51F6F89935}" presName="parentText" presStyleLbl="node1" presStyleIdx="3" presStyleCnt="4" custScaleX="73159">
        <dgm:presLayoutVars>
          <dgm:chMax val="1"/>
          <dgm:bulletEnabled val="1"/>
        </dgm:presLayoutVars>
      </dgm:prSet>
      <dgm:spPr/>
      <dgm:t>
        <a:bodyPr/>
        <a:lstStyle/>
        <a:p>
          <a:endParaRPr lang="tr-TR"/>
        </a:p>
      </dgm:t>
    </dgm:pt>
    <dgm:pt modelId="{B0CC2895-BC22-474E-AE4E-5BA1EFD235FE}" type="pres">
      <dgm:prSet presAssocID="{EAC535E7-D8F8-4BD8-8214-1D51F6F89935}" presName="descendantText" presStyleLbl="alignAccFollowNode1" presStyleIdx="3" presStyleCnt="4" custScaleX="119308">
        <dgm:presLayoutVars>
          <dgm:bulletEnabled val="1"/>
        </dgm:presLayoutVars>
      </dgm:prSet>
      <dgm:spPr/>
      <dgm:t>
        <a:bodyPr/>
        <a:lstStyle/>
        <a:p>
          <a:endParaRPr lang="tr-TR"/>
        </a:p>
      </dgm:t>
    </dgm:pt>
  </dgm:ptLst>
  <dgm:cxnLst>
    <dgm:cxn modelId="{7787B603-5362-4319-8A01-1F03555B9FEB}" type="presOf" srcId="{EAC535E7-D8F8-4BD8-8214-1D51F6F89935}" destId="{96C7F98F-3DF0-45D9-8838-D33DB6C90A39}" srcOrd="0" destOrd="0" presId="urn:microsoft.com/office/officeart/2005/8/layout/vList5"/>
    <dgm:cxn modelId="{9DFE6335-90EB-4E27-8C08-E5074E4294B5}" srcId="{09B3E6B4-42E1-412B-95CA-5912209470B5}" destId="{BF5E17B1-6B92-410C-AB6B-BE145F344BF3}" srcOrd="0" destOrd="0" parTransId="{158B53E4-8A50-4B64-9A7B-F96E810633BB}" sibTransId="{80AA665B-3CFC-4EEB-899A-311A40B71FA8}"/>
    <dgm:cxn modelId="{4D114256-AA9E-461B-B07C-0A8437C9EED4}" type="presOf" srcId="{17C6CEBE-E2D5-423E-8FFB-BD3309825347}" destId="{F4CF75BE-816C-4B36-BAC3-00411CC05854}" srcOrd="0" destOrd="1" presId="urn:microsoft.com/office/officeart/2005/8/layout/vList5"/>
    <dgm:cxn modelId="{49416DFC-3502-45E2-B9F6-E5ACA1E5E1B0}" srcId="{A6A08731-17D6-4CA3-B0B8-24AF0E584FAB}" destId="{8E9B8E05-FBBA-4544-A930-E84A56449401}" srcOrd="1" destOrd="0" parTransId="{D7E50FC0-4ED2-41F7-8241-6773FD628FF0}" sibTransId="{4A633CDF-7838-4DA3-9AD5-6920C199014A}"/>
    <dgm:cxn modelId="{692F4CD6-74CB-4BE6-A91A-018FAB15460D}" type="presOf" srcId="{09B3E6B4-42E1-412B-95CA-5912209470B5}" destId="{4E3EA553-F0B9-4C7C-BF90-16FFC13A6E26}" srcOrd="0" destOrd="0" presId="urn:microsoft.com/office/officeart/2005/8/layout/vList5"/>
    <dgm:cxn modelId="{375DCBBA-B925-4F4F-AD01-DB00A91295CD}" srcId="{A6A08731-17D6-4CA3-B0B8-24AF0E584FAB}" destId="{09B3E6B4-42E1-412B-95CA-5912209470B5}" srcOrd="0" destOrd="0" parTransId="{4E16A9BB-0A29-4FA1-AEFD-332AB19CF85D}" sibTransId="{8994BF0B-834D-459D-9AB7-3BC3A9D2A0E9}"/>
    <dgm:cxn modelId="{523002B4-A89C-4D69-86B3-831927BBA27D}" type="presOf" srcId="{A6A08731-17D6-4CA3-B0B8-24AF0E584FAB}" destId="{76966F97-8FFA-4166-BCE6-E9983369E2D2}" srcOrd="0" destOrd="0" presId="urn:microsoft.com/office/officeart/2005/8/layout/vList5"/>
    <dgm:cxn modelId="{C4A7A630-4B96-48D4-B5D7-45A52EEA43FA}" srcId="{A6A08731-17D6-4CA3-B0B8-24AF0E584FAB}" destId="{FDEB477E-C13E-4FA0-A116-BA20D3926CDF}" srcOrd="2" destOrd="0" parTransId="{E6B80DE1-E7E5-472F-829C-DF26722D9D90}" sibTransId="{2528BCC4-88FF-4753-8923-0B176CF55F57}"/>
    <dgm:cxn modelId="{6BA23099-2117-4FFE-A256-4ADBE9BBC8B9}" type="presOf" srcId="{FDEB477E-C13E-4FA0-A116-BA20D3926CDF}" destId="{29DF4CE1-1865-41F1-BFD2-70240F14E798}" srcOrd="0" destOrd="0" presId="urn:microsoft.com/office/officeart/2005/8/layout/vList5"/>
    <dgm:cxn modelId="{E52E4125-6085-4DEA-9EE3-520504F3450F}" type="presOf" srcId="{D1171E34-9070-4F69-B648-5B1F4762CCF6}" destId="{B0CC2895-BC22-474E-AE4E-5BA1EFD235FE}" srcOrd="0" destOrd="0" presId="urn:microsoft.com/office/officeart/2005/8/layout/vList5"/>
    <dgm:cxn modelId="{9D5B8495-34A0-45C8-9E47-A337D3887239}" type="presOf" srcId="{147B0629-DB5D-4611-AA04-ACA79D2E9B7C}" destId="{82D14CB0-5083-49EC-A73A-95DEBA128A55}" srcOrd="0" destOrd="0" presId="urn:microsoft.com/office/officeart/2005/8/layout/vList5"/>
    <dgm:cxn modelId="{F778EA8D-659E-4B59-BB0A-FF1038733EB1}" srcId="{09B3E6B4-42E1-412B-95CA-5912209470B5}" destId="{17C6CEBE-E2D5-423E-8FFB-BD3309825347}" srcOrd="1" destOrd="0" parTransId="{1736C762-A0E3-4C2E-B44D-6527410901B9}" sibTransId="{A42976DA-8A1F-4588-8D28-15FF8A405900}"/>
    <dgm:cxn modelId="{634EC4AF-CC57-497E-9B5C-200A89975673}" srcId="{8E9B8E05-FBBA-4544-A930-E84A56449401}" destId="{147B0629-DB5D-4611-AA04-ACA79D2E9B7C}" srcOrd="0" destOrd="0" parTransId="{1806AE80-BF68-4B88-A8F1-4ED3B0F4FD87}" sibTransId="{181DE243-A037-42E0-883F-690C72DC1188}"/>
    <dgm:cxn modelId="{CD77B003-0AE8-46C5-8D82-7C3C59732059}" srcId="{EAC535E7-D8F8-4BD8-8214-1D51F6F89935}" destId="{D1171E34-9070-4F69-B648-5B1F4762CCF6}" srcOrd="0" destOrd="0" parTransId="{43B4D8EA-4484-4D0C-AC51-87837189CCCB}" sibTransId="{D1C0F0D8-F73D-42CE-8876-2C3361AC6260}"/>
    <dgm:cxn modelId="{9EA28BF3-F252-462A-BD3E-DC9F0DDC4CCE}" type="presOf" srcId="{23EF0E0D-3B8D-480F-AE01-247ACB6CA6FC}" destId="{36730B02-BAF7-4FE5-8543-F25B61072B92}" srcOrd="0" destOrd="0" presId="urn:microsoft.com/office/officeart/2005/8/layout/vList5"/>
    <dgm:cxn modelId="{3778D4A3-AE9E-4622-9FF3-CB7A62EE295E}" type="presOf" srcId="{8E9B8E05-FBBA-4544-A930-E84A56449401}" destId="{65ACBA48-7CA2-43B8-A00C-A0472426F233}" srcOrd="0" destOrd="0" presId="urn:microsoft.com/office/officeart/2005/8/layout/vList5"/>
    <dgm:cxn modelId="{83E61E36-2F78-407F-9208-5095891C15F8}" type="presOf" srcId="{BF5E17B1-6B92-410C-AB6B-BE145F344BF3}" destId="{F4CF75BE-816C-4B36-BAC3-00411CC05854}" srcOrd="0" destOrd="0" presId="urn:microsoft.com/office/officeart/2005/8/layout/vList5"/>
    <dgm:cxn modelId="{E9E93AB7-0976-449E-B388-9942685273B7}" srcId="{A6A08731-17D6-4CA3-B0B8-24AF0E584FAB}" destId="{EAC535E7-D8F8-4BD8-8214-1D51F6F89935}" srcOrd="3" destOrd="0" parTransId="{18C3380D-2DA3-4F54-9E2F-0866BC81E965}" sibTransId="{F6C9856A-1AE2-4933-902D-1BD6D92E8A40}"/>
    <dgm:cxn modelId="{A446822B-2F15-4610-8B12-705874410B0B}" srcId="{FDEB477E-C13E-4FA0-A116-BA20D3926CDF}" destId="{23EF0E0D-3B8D-480F-AE01-247ACB6CA6FC}" srcOrd="0" destOrd="0" parTransId="{9DDCE381-60BB-4E46-A7C9-A7B05CF45A9C}" sibTransId="{EFEC1523-9695-4729-AA5A-309C53C4DC59}"/>
    <dgm:cxn modelId="{F20D2807-9815-461C-9F40-0E0B2397F683}" type="presParOf" srcId="{76966F97-8FFA-4166-BCE6-E9983369E2D2}" destId="{B45208CA-0BEE-48FA-9EFC-F96EB6B95AB2}" srcOrd="0" destOrd="0" presId="urn:microsoft.com/office/officeart/2005/8/layout/vList5"/>
    <dgm:cxn modelId="{01943AE5-0541-4F5C-BA8D-4031D47981C5}" type="presParOf" srcId="{B45208CA-0BEE-48FA-9EFC-F96EB6B95AB2}" destId="{4E3EA553-F0B9-4C7C-BF90-16FFC13A6E26}" srcOrd="0" destOrd="0" presId="urn:microsoft.com/office/officeart/2005/8/layout/vList5"/>
    <dgm:cxn modelId="{BCBFDF47-A730-4F7C-80C3-FD82A89999A4}" type="presParOf" srcId="{B45208CA-0BEE-48FA-9EFC-F96EB6B95AB2}" destId="{F4CF75BE-816C-4B36-BAC3-00411CC05854}" srcOrd="1" destOrd="0" presId="urn:microsoft.com/office/officeart/2005/8/layout/vList5"/>
    <dgm:cxn modelId="{3F8AE27A-BDD8-49B7-B977-56CFF808D3BD}" type="presParOf" srcId="{76966F97-8FFA-4166-BCE6-E9983369E2D2}" destId="{56867578-B2DA-4CEE-A43A-35440B8F12DB}" srcOrd="1" destOrd="0" presId="urn:microsoft.com/office/officeart/2005/8/layout/vList5"/>
    <dgm:cxn modelId="{30F5B9C5-168D-417E-B5F6-4B7AFF603A8D}" type="presParOf" srcId="{76966F97-8FFA-4166-BCE6-E9983369E2D2}" destId="{671E4BE4-0D76-414A-AFA5-F912523FBB40}" srcOrd="2" destOrd="0" presId="urn:microsoft.com/office/officeart/2005/8/layout/vList5"/>
    <dgm:cxn modelId="{381B5C56-79B0-45EE-AEEE-052DABC42167}" type="presParOf" srcId="{671E4BE4-0D76-414A-AFA5-F912523FBB40}" destId="{65ACBA48-7CA2-43B8-A00C-A0472426F233}" srcOrd="0" destOrd="0" presId="urn:microsoft.com/office/officeart/2005/8/layout/vList5"/>
    <dgm:cxn modelId="{B2B7D01B-DA1E-41DE-91B6-8CBB30ECA4AB}" type="presParOf" srcId="{671E4BE4-0D76-414A-AFA5-F912523FBB40}" destId="{82D14CB0-5083-49EC-A73A-95DEBA128A55}" srcOrd="1" destOrd="0" presId="urn:microsoft.com/office/officeart/2005/8/layout/vList5"/>
    <dgm:cxn modelId="{79DF721B-9604-4895-B1CF-4020D271DA61}" type="presParOf" srcId="{76966F97-8FFA-4166-BCE6-E9983369E2D2}" destId="{7E61E432-0D93-4950-A835-379688E60673}" srcOrd="3" destOrd="0" presId="urn:microsoft.com/office/officeart/2005/8/layout/vList5"/>
    <dgm:cxn modelId="{98ABF8EC-3A12-481C-ADA7-298881B42147}" type="presParOf" srcId="{76966F97-8FFA-4166-BCE6-E9983369E2D2}" destId="{23A44AA8-3702-4C19-B8D6-14990F67A8A3}" srcOrd="4" destOrd="0" presId="urn:microsoft.com/office/officeart/2005/8/layout/vList5"/>
    <dgm:cxn modelId="{1251A4C5-AEB5-4553-A960-F5154AAA66D2}" type="presParOf" srcId="{23A44AA8-3702-4C19-B8D6-14990F67A8A3}" destId="{29DF4CE1-1865-41F1-BFD2-70240F14E798}" srcOrd="0" destOrd="0" presId="urn:microsoft.com/office/officeart/2005/8/layout/vList5"/>
    <dgm:cxn modelId="{26FCB94E-CD42-4F62-8490-6BFA40334413}" type="presParOf" srcId="{23A44AA8-3702-4C19-B8D6-14990F67A8A3}" destId="{36730B02-BAF7-4FE5-8543-F25B61072B92}" srcOrd="1" destOrd="0" presId="urn:microsoft.com/office/officeart/2005/8/layout/vList5"/>
    <dgm:cxn modelId="{298C5BF9-DE34-4952-8051-12D5653EF08C}" type="presParOf" srcId="{76966F97-8FFA-4166-BCE6-E9983369E2D2}" destId="{2D81BFE1-DEFE-4927-9FE7-01B4E1E27293}" srcOrd="5" destOrd="0" presId="urn:microsoft.com/office/officeart/2005/8/layout/vList5"/>
    <dgm:cxn modelId="{0F20C262-3A14-4954-AD87-8B4D2E242512}" type="presParOf" srcId="{76966F97-8FFA-4166-BCE6-E9983369E2D2}" destId="{74692A2F-99A1-443E-AD16-E8DAC6E7B5CB}" srcOrd="6" destOrd="0" presId="urn:microsoft.com/office/officeart/2005/8/layout/vList5"/>
    <dgm:cxn modelId="{2F8867F6-BD06-4C5C-800B-328AAEC85CDF}" type="presParOf" srcId="{74692A2F-99A1-443E-AD16-E8DAC6E7B5CB}" destId="{96C7F98F-3DF0-45D9-8838-D33DB6C90A39}" srcOrd="0" destOrd="0" presId="urn:microsoft.com/office/officeart/2005/8/layout/vList5"/>
    <dgm:cxn modelId="{7B93387A-2AC9-4502-BD56-7A378215F006}" type="presParOf" srcId="{74692A2F-99A1-443E-AD16-E8DAC6E7B5CB}" destId="{B0CC2895-BC22-474E-AE4E-5BA1EFD235F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F75BE-816C-4B36-BAC3-00411CC05854}">
      <dsp:nvSpPr>
        <dsp:cNvPr id="0" name=""/>
        <dsp:cNvSpPr/>
      </dsp:nvSpPr>
      <dsp:spPr>
        <a:xfrm rot="5400000">
          <a:off x="4752679" y="-2523047"/>
          <a:ext cx="871601" cy="6140126"/>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tr-TR" sz="1700" kern="1200" dirty="0" smtClean="0"/>
            <a:t>for ve foreach döngülerinin paralel versiyonlarını içerir.</a:t>
          </a:r>
          <a:endParaRPr lang="tr-TR" sz="1700" kern="1200" dirty="0"/>
        </a:p>
        <a:p>
          <a:pPr marL="171450" lvl="1" indent="-171450" algn="l" defTabSz="755650" rtl="0">
            <a:lnSpc>
              <a:spcPct val="90000"/>
            </a:lnSpc>
            <a:spcBef>
              <a:spcPct val="0"/>
            </a:spcBef>
            <a:spcAft>
              <a:spcPct val="15000"/>
            </a:spcAft>
            <a:buChar char="••"/>
          </a:pPr>
          <a:r>
            <a:rPr lang="tr-TR" sz="1700" kern="1200" dirty="0" smtClean="0"/>
            <a:t>Thread’ ler, ThreadPool ve kilitlerle(lock) uğraşmadan eş zamanlı ve asenkron görevlerin yazılabilmesini sağlar.</a:t>
          </a:r>
          <a:endParaRPr lang="tr-TR" sz="1700" kern="1200" dirty="0"/>
        </a:p>
      </dsp:txBody>
      <dsp:txXfrm rot="-5400000">
        <a:off x="2118417" y="153763"/>
        <a:ext cx="6097578" cy="786505"/>
      </dsp:txXfrm>
    </dsp:sp>
    <dsp:sp modelId="{4E3EA553-F0B9-4C7C-BF90-16FFC13A6E26}">
      <dsp:nvSpPr>
        <dsp:cNvPr id="0" name=""/>
        <dsp:cNvSpPr/>
      </dsp:nvSpPr>
      <dsp:spPr>
        <a:xfrm>
          <a:off x="553" y="2265"/>
          <a:ext cx="2117863" cy="1089501"/>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kern="1200" dirty="0" smtClean="0">
              <a:effectLst>
                <a:outerShdw blurRad="38100" dist="38100" dir="2700000" algn="tl">
                  <a:srgbClr val="000000">
                    <a:alpha val="43137"/>
                  </a:srgbClr>
                </a:outerShdw>
              </a:effectLst>
            </a:rPr>
            <a:t>TPL </a:t>
          </a:r>
          <a:endParaRPr lang="tr-TR" sz="2400" kern="1200" dirty="0">
            <a:effectLst>
              <a:outerShdw blurRad="38100" dist="38100" dir="2700000" algn="tl">
                <a:srgbClr val="000000">
                  <a:alpha val="43137"/>
                </a:srgbClr>
              </a:outerShdw>
            </a:effectLst>
          </a:endParaRPr>
        </a:p>
      </dsp:txBody>
      <dsp:txXfrm>
        <a:off x="53738" y="55450"/>
        <a:ext cx="2011493" cy="983131"/>
      </dsp:txXfrm>
    </dsp:sp>
    <dsp:sp modelId="{82D14CB0-5083-49EC-A73A-95DEBA128A55}">
      <dsp:nvSpPr>
        <dsp:cNvPr id="0" name=""/>
        <dsp:cNvSpPr/>
      </dsp:nvSpPr>
      <dsp:spPr>
        <a:xfrm rot="5400000">
          <a:off x="4752679" y="-1379070"/>
          <a:ext cx="871601" cy="6140126"/>
        </a:xfrm>
        <a:prstGeom prst="round2SameRect">
          <a:avLst/>
        </a:prstGeom>
        <a:solidFill>
          <a:schemeClr val="accent2">
            <a:tint val="40000"/>
            <a:alpha val="90000"/>
            <a:hueOff val="1092373"/>
            <a:satOff val="-14205"/>
            <a:lumOff val="-449"/>
            <a:alphaOff val="0"/>
          </a:schemeClr>
        </a:solidFill>
        <a:ln w="19050" cap="flat" cmpd="sng" algn="ctr">
          <a:solidFill>
            <a:schemeClr val="accent2">
              <a:tint val="40000"/>
              <a:alpha val="90000"/>
              <a:hueOff val="1092373"/>
              <a:satOff val="-14205"/>
              <a:lumOff val="-4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tr-TR" sz="1700" kern="1200" dirty="0" smtClean="0"/>
            <a:t>LINQ to Objects sorgularının paralel olarak çalıştırılabilmesini sağlar.</a:t>
          </a:r>
          <a:endParaRPr lang="tr-TR" sz="1700" kern="1200" dirty="0"/>
        </a:p>
      </dsp:txBody>
      <dsp:txXfrm rot="-5400000">
        <a:off x="2118417" y="1297740"/>
        <a:ext cx="6097578" cy="786505"/>
      </dsp:txXfrm>
    </dsp:sp>
    <dsp:sp modelId="{65ACBA48-7CA2-43B8-A00C-A0472426F233}">
      <dsp:nvSpPr>
        <dsp:cNvPr id="0" name=""/>
        <dsp:cNvSpPr/>
      </dsp:nvSpPr>
      <dsp:spPr>
        <a:xfrm>
          <a:off x="553" y="1146242"/>
          <a:ext cx="2117863" cy="1089501"/>
        </a:xfrm>
        <a:prstGeom prst="roundRect">
          <a:avLst/>
        </a:prstGeom>
        <a:solidFill>
          <a:schemeClr val="accent2">
            <a:hueOff val="915447"/>
            <a:satOff val="-16269"/>
            <a:lumOff val="52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kern="1200" dirty="0" smtClean="0">
              <a:effectLst>
                <a:outerShdw blurRad="38100" dist="38100" dir="2700000" algn="tl">
                  <a:srgbClr val="000000">
                    <a:alpha val="43137"/>
                  </a:srgbClr>
                </a:outerShdw>
              </a:effectLst>
            </a:rPr>
            <a:t>PLINQ</a:t>
          </a:r>
          <a:endParaRPr lang="tr-TR" sz="2400" kern="1200" dirty="0">
            <a:effectLst>
              <a:outerShdw blurRad="38100" dist="38100" dir="2700000" algn="tl">
                <a:srgbClr val="000000">
                  <a:alpha val="43137"/>
                </a:srgbClr>
              </a:outerShdw>
            </a:effectLst>
          </a:endParaRPr>
        </a:p>
      </dsp:txBody>
      <dsp:txXfrm>
        <a:off x="53738" y="1199427"/>
        <a:ext cx="2011493" cy="983131"/>
      </dsp:txXfrm>
    </dsp:sp>
    <dsp:sp modelId="{36730B02-BAF7-4FE5-8543-F25B61072B92}">
      <dsp:nvSpPr>
        <dsp:cNvPr id="0" name=""/>
        <dsp:cNvSpPr/>
      </dsp:nvSpPr>
      <dsp:spPr>
        <a:xfrm rot="5400000">
          <a:off x="4752679" y="-235093"/>
          <a:ext cx="871601" cy="6140126"/>
        </a:xfrm>
        <a:prstGeom prst="round2SameRect">
          <a:avLst/>
        </a:prstGeom>
        <a:solidFill>
          <a:schemeClr val="accent2">
            <a:tint val="40000"/>
            <a:alpha val="90000"/>
            <a:hueOff val="2184745"/>
            <a:satOff val="-28410"/>
            <a:lumOff val="-898"/>
            <a:alphaOff val="0"/>
          </a:schemeClr>
        </a:solidFill>
        <a:ln w="19050" cap="flat" cmpd="sng" algn="ctr">
          <a:solidFill>
            <a:schemeClr val="accent2">
              <a:tint val="40000"/>
              <a:alpha val="90000"/>
              <a:hueOff val="2184745"/>
              <a:satOff val="-28410"/>
              <a:lumOff val="-8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tr-TR" sz="1700" kern="1200" dirty="0" smtClean="0"/>
            <a:t>Thread-Safe veya Lock-Free olan yüksek performanslı koleksiyon tipleri sunar.</a:t>
          </a:r>
          <a:endParaRPr lang="tr-TR" sz="1700" kern="1200" dirty="0"/>
        </a:p>
      </dsp:txBody>
      <dsp:txXfrm rot="-5400000">
        <a:off x="2118417" y="2441717"/>
        <a:ext cx="6097578" cy="786505"/>
      </dsp:txXfrm>
    </dsp:sp>
    <dsp:sp modelId="{29DF4CE1-1865-41F1-BFD2-70240F14E798}">
      <dsp:nvSpPr>
        <dsp:cNvPr id="0" name=""/>
        <dsp:cNvSpPr/>
      </dsp:nvSpPr>
      <dsp:spPr>
        <a:xfrm>
          <a:off x="553" y="2290219"/>
          <a:ext cx="2117863" cy="1089501"/>
        </a:xfrm>
        <a:prstGeom prst="roundRect">
          <a:avLst/>
        </a:prstGeom>
        <a:solidFill>
          <a:schemeClr val="accent2">
            <a:hueOff val="1830893"/>
            <a:satOff val="-32539"/>
            <a:lumOff val="104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kern="1200" dirty="0" smtClean="0">
              <a:effectLst>
                <a:outerShdw blurRad="38100" dist="38100" dir="2700000" algn="tl">
                  <a:srgbClr val="000000">
                    <a:alpha val="43137"/>
                  </a:srgbClr>
                </a:outerShdw>
              </a:effectLst>
            </a:rPr>
            <a:t>Data Structures</a:t>
          </a:r>
          <a:endParaRPr lang="tr-TR" sz="2400" kern="1200" dirty="0">
            <a:effectLst>
              <a:outerShdw blurRad="38100" dist="38100" dir="2700000" algn="tl">
                <a:srgbClr val="000000">
                  <a:alpha val="43137"/>
                </a:srgbClr>
              </a:outerShdw>
            </a:effectLst>
          </a:endParaRPr>
        </a:p>
      </dsp:txBody>
      <dsp:txXfrm>
        <a:off x="53738" y="2343404"/>
        <a:ext cx="2011493" cy="983131"/>
      </dsp:txXfrm>
    </dsp:sp>
    <dsp:sp modelId="{B0CC2895-BC22-474E-AE4E-5BA1EFD235FE}">
      <dsp:nvSpPr>
        <dsp:cNvPr id="0" name=""/>
        <dsp:cNvSpPr/>
      </dsp:nvSpPr>
      <dsp:spPr>
        <a:xfrm rot="5400000">
          <a:off x="4752679" y="908883"/>
          <a:ext cx="871601" cy="6140126"/>
        </a:xfrm>
        <a:prstGeom prst="round2SameRect">
          <a:avLst/>
        </a:prstGeom>
        <a:solidFill>
          <a:schemeClr val="accent2">
            <a:tint val="40000"/>
            <a:alpha val="90000"/>
            <a:hueOff val="3277118"/>
            <a:satOff val="-42615"/>
            <a:lumOff val="-1347"/>
            <a:alphaOff val="0"/>
          </a:schemeClr>
        </a:solidFill>
        <a:ln w="19050" cap="flat" cmpd="sng" algn="ctr">
          <a:solidFill>
            <a:schemeClr val="accent2">
              <a:tint val="40000"/>
              <a:alpha val="90000"/>
              <a:hueOff val="3277118"/>
              <a:satOff val="-42615"/>
              <a:lumOff val="-13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tr-TR" sz="1700" kern="1200" dirty="0" smtClean="0"/>
            <a:t>Paralel task ve stack içeriklerinin Visual Studio ortamı üzerinden kolayca izlenebilmesi, paralel işleyişin çalışma zamanında değerlendirilebilmesi için gerekli araçları içerir.</a:t>
          </a:r>
          <a:endParaRPr lang="tr-TR" sz="1700" kern="1200" dirty="0"/>
        </a:p>
      </dsp:txBody>
      <dsp:txXfrm rot="-5400000">
        <a:off x="2118417" y="3585693"/>
        <a:ext cx="6097578" cy="786505"/>
      </dsp:txXfrm>
    </dsp:sp>
    <dsp:sp modelId="{96C7F98F-3DF0-45D9-8838-D33DB6C90A39}">
      <dsp:nvSpPr>
        <dsp:cNvPr id="0" name=""/>
        <dsp:cNvSpPr/>
      </dsp:nvSpPr>
      <dsp:spPr>
        <a:xfrm>
          <a:off x="553" y="3434195"/>
          <a:ext cx="2117863" cy="1089501"/>
        </a:xfrm>
        <a:prstGeom prst="roundRect">
          <a:avLst/>
        </a:prstGeom>
        <a:solidFill>
          <a:schemeClr val="accent2">
            <a:hueOff val="2746340"/>
            <a:satOff val="-48808"/>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kern="1200" dirty="0" smtClean="0">
              <a:effectLst>
                <a:outerShdw blurRad="38100" dist="38100" dir="2700000" algn="tl">
                  <a:srgbClr val="000000">
                    <a:alpha val="43137"/>
                  </a:srgbClr>
                </a:outerShdw>
              </a:effectLst>
            </a:rPr>
            <a:t>Parallel Diagnostics Tool</a:t>
          </a:r>
          <a:endParaRPr lang="tr-TR" sz="2400" kern="1200" dirty="0">
            <a:effectLst>
              <a:outerShdw blurRad="38100" dist="38100" dir="2700000" algn="tl">
                <a:srgbClr val="000000">
                  <a:alpha val="43137"/>
                </a:srgbClr>
              </a:outerShdw>
            </a:effectLst>
          </a:endParaRPr>
        </a:p>
      </dsp:txBody>
      <dsp:txXfrm>
        <a:off x="53738" y="3487380"/>
        <a:ext cx="2011493" cy="98313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ABBC0D-357F-4475-88C4-2A1E3928C842}" type="datetimeFigureOut">
              <a:rPr lang="tr-TR" smtClean="0"/>
              <a:t>22.06.2010</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976FFF-7E69-4068-9B02-B2C35C1107DC}" type="slidenum">
              <a:rPr lang="tr-TR" smtClean="0"/>
              <a:t>‹#›</a:t>
            </a:fld>
            <a:endParaRPr lang="tr-TR"/>
          </a:p>
        </p:txBody>
      </p:sp>
    </p:spTree>
    <p:extLst>
      <p:ext uri="{BB962C8B-B14F-4D97-AF65-F5344CB8AC3E}">
        <p14:creationId xmlns:p14="http://schemas.microsoft.com/office/powerpoint/2010/main" val="248029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58976FFF-7E69-4068-9B02-B2C35C1107DC}" type="slidenum">
              <a:rPr lang="tr-TR" smtClean="0"/>
              <a:t>5</a:t>
            </a:fld>
            <a:endParaRPr lang="tr-TR"/>
          </a:p>
        </p:txBody>
      </p:sp>
    </p:spTree>
    <p:extLst>
      <p:ext uri="{BB962C8B-B14F-4D97-AF65-F5344CB8AC3E}">
        <p14:creationId xmlns:p14="http://schemas.microsoft.com/office/powerpoint/2010/main" val="3914590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Artık Moore yasası birden çok işlemcili sistemler düşünüldüğünde</a:t>
            </a:r>
            <a:r>
              <a:rPr lang="tr-TR" baseline="0" dirty="0" smtClean="0"/>
              <a:t> </a:t>
            </a:r>
            <a:r>
              <a:rPr lang="tr-TR" dirty="0" smtClean="0"/>
              <a:t>yetersiz kalabilmektedir.</a:t>
            </a:r>
            <a:endParaRPr lang="en-US" dirty="0"/>
          </a:p>
        </p:txBody>
      </p:sp>
      <p:sp>
        <p:nvSpPr>
          <p:cNvPr id="4" name="Header Placeholder 3"/>
          <p:cNvSpPr>
            <a:spLocks noGrp="1"/>
          </p:cNvSpPr>
          <p:nvPr>
            <p:ph type="hdr" sz="quarter" idx="10"/>
          </p:nvPr>
        </p:nvSpPr>
        <p:spPr/>
        <p:txBody>
          <a:bodyPr/>
          <a:lstStyle/>
          <a:p>
            <a:pPr>
              <a:defRPr/>
            </a:pPr>
            <a:r>
              <a:rPr lang="en-US" smtClean="0"/>
              <a:t>Virtual Studio Connections</a:t>
            </a:r>
            <a:endParaRPr lang="en-US"/>
          </a:p>
        </p:txBody>
      </p:sp>
      <p:sp>
        <p:nvSpPr>
          <p:cNvPr id="5" name="Footer Placeholder 4"/>
          <p:cNvSpPr>
            <a:spLocks noGrp="1"/>
          </p:cNvSpPr>
          <p:nvPr>
            <p:ph type="ftr" sz="quarter" idx="11"/>
          </p:nvPr>
        </p:nvSpPr>
        <p:spPr/>
        <p:txBody>
          <a:bodyPr/>
          <a:lstStyle/>
          <a:p>
            <a:pPr>
              <a:defRPr/>
            </a:pPr>
            <a:r>
              <a:rPr lang="en-US" smtClean="0"/>
              <a:t>Updates will be available at http://www.devconnections.com/updates/Orlando_08/VS</a:t>
            </a:r>
            <a:endParaRPr lang="en-US"/>
          </a:p>
        </p:txBody>
      </p:sp>
      <p:sp>
        <p:nvSpPr>
          <p:cNvPr id="6" name="Slide Number Placeholder 5"/>
          <p:cNvSpPr>
            <a:spLocks noGrp="1"/>
          </p:cNvSpPr>
          <p:nvPr>
            <p:ph type="sldNum" sz="quarter" idx="12"/>
          </p:nvPr>
        </p:nvSpPr>
        <p:spPr/>
        <p:txBody>
          <a:bodyPr/>
          <a:lstStyle/>
          <a:p>
            <a:pPr>
              <a:defRPr/>
            </a:pPr>
            <a:fld id="{0772150D-8CFB-4835-82AB-A0A83A744DF8}"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61963" marR="0" lvl="0" indent="-461963" algn="l" defTabSz="912813" rtl="0" eaLnBrk="1" fontAlgn="base" latinLnBrk="0" hangingPunct="1">
              <a:lnSpc>
                <a:spcPct val="90000"/>
              </a:lnSpc>
              <a:spcBef>
                <a:spcPct val="20000"/>
              </a:spcBef>
              <a:spcAft>
                <a:spcPct val="0"/>
              </a:spcAft>
              <a:buClrTx/>
              <a:buSzTx/>
              <a:buFontTx/>
              <a:buNone/>
              <a:tabLst/>
              <a:defRPr/>
            </a:pPr>
            <a:endParaRPr lang="en-US" sz="900" kern="1200" dirty="0" smtClean="0">
              <a:solidFill>
                <a:schemeClr val="tx1"/>
              </a:solidFill>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1C36F27-5914-4737-8DB1-8F441FC5C463}" type="datetimeFigureOut">
              <a:rPr lang="tr-TR" smtClean="0"/>
              <a:t>22.06.2010</a:t>
            </a:fld>
            <a:endParaRPr lang="tr-T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tr-T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A3F06D1-C4D3-4EB0-AEEF-0B4D551C5577}"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C36F27-5914-4737-8DB1-8F441FC5C463}" type="datetimeFigureOut">
              <a:rPr lang="tr-TR" smtClean="0"/>
              <a:t>22.06.2010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3F06D1-C4D3-4EB0-AEEF-0B4D551C5577}"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1C36F27-5914-4737-8DB1-8F441FC5C463}" type="datetimeFigureOut">
              <a:rPr lang="tr-TR" smtClean="0"/>
              <a:t>22.06.2010</a:t>
            </a:fld>
            <a:endParaRPr lang="tr-TR"/>
          </a:p>
        </p:txBody>
      </p:sp>
      <p:sp>
        <p:nvSpPr>
          <p:cNvPr id="5" name="Footer Placeholder 4"/>
          <p:cNvSpPr>
            <a:spLocks noGrp="1"/>
          </p:cNvSpPr>
          <p:nvPr>
            <p:ph type="ftr" sz="quarter" idx="11"/>
          </p:nvPr>
        </p:nvSpPr>
        <p:spPr>
          <a:xfrm>
            <a:off x="457201" y="6248207"/>
            <a:ext cx="5573483" cy="365125"/>
          </a:xfrm>
        </p:spPr>
        <p:txBody>
          <a:bodyPr/>
          <a:lstStyle/>
          <a:p>
            <a:endParaRPr lang="tr-T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9A3F06D1-C4D3-4EB0-AEEF-0B4D551C5577}"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2" descr="E:\~Data\2. Archive\1. Events\PDC2008\NET_h_rgb_r.png"/>
          <p:cNvPicPr>
            <a:picLocks noChangeAspect="1" noChangeArrowheads="1"/>
          </p:cNvPicPr>
          <p:nvPr userDrawn="1"/>
        </p:nvPicPr>
        <p:blipFill>
          <a:blip r:embed="rId2"/>
          <a:srcRect/>
          <a:stretch>
            <a:fillRect/>
          </a:stretch>
        </p:blipFill>
        <p:spPr bwMode="auto">
          <a:xfrm>
            <a:off x="7708901" y="6398071"/>
            <a:ext cx="1264411" cy="312248"/>
          </a:xfrm>
          <a:prstGeom prst="rect">
            <a:avLst/>
          </a:prstGeom>
          <a:noFill/>
        </p:spPr>
      </p:pic>
    </p:spTree>
    <p:extLst>
      <p:ext uri="{BB962C8B-B14F-4D97-AF65-F5344CB8AC3E}">
        <p14:creationId xmlns:p14="http://schemas.microsoft.com/office/powerpoint/2010/main" val="332029682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6083300" y="6261100"/>
            <a:ext cx="2667000" cy="365125"/>
          </a:xfrm>
        </p:spPr>
        <p:txBody>
          <a:bodyPr/>
          <a:lstStyle/>
          <a:p>
            <a:fld id="{21C36F27-5914-4737-8DB1-8F441FC5C463}" type="datetimeFigureOut">
              <a:rPr lang="tr-TR" smtClean="0"/>
              <a:t>22.06.2010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A3F06D1-C4D3-4EB0-AEEF-0B4D551C5577}" type="slidenum">
              <a:rPr lang="tr-TR" smtClean="0"/>
              <a:t>‹#›</a:t>
            </a:fld>
            <a:endParaRPr lang="tr-T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1C36F27-5914-4737-8DB1-8F441FC5C463}" type="datetimeFigureOut">
              <a:rPr lang="tr-TR" smtClean="0"/>
              <a:t>22.06.2010</a:t>
            </a:fld>
            <a:endParaRPr lang="tr-T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A3F06D1-C4D3-4EB0-AEEF-0B4D551C5577}" type="slidenum">
              <a:rPr lang="tr-TR" smtClean="0"/>
              <a:t>‹#›</a:t>
            </a:fld>
            <a:endParaRPr lang="tr-TR"/>
          </a:p>
        </p:txBody>
      </p:sp>
      <p:sp>
        <p:nvSpPr>
          <p:cNvPr id="14" name="Footer Placeholder 13"/>
          <p:cNvSpPr>
            <a:spLocks noGrp="1"/>
          </p:cNvSpPr>
          <p:nvPr>
            <p:ph type="ftr" sz="quarter" idx="12"/>
          </p:nvPr>
        </p:nvSpPr>
        <p:spPr/>
        <p:txBody>
          <a:bodyPr/>
          <a:lstStyle/>
          <a:p>
            <a:endParaRPr lang="tr-TR"/>
          </a:p>
        </p:txBody>
      </p:sp>
      <p:pic>
        <p:nvPicPr>
          <p:cNvPr id="10" name="Picture 9"/>
          <p:cNvPicPr>
            <a:picLocks noChangeAspect="1"/>
          </p:cNvPicPr>
          <p:nvPr userDrawn="1"/>
        </p:nvPicPr>
        <p:blipFill>
          <a:blip r:embed="rId2" cstate="print"/>
          <a:stretch>
            <a:fillRect/>
          </a:stretch>
        </p:blipFill>
        <p:spPr>
          <a:xfrm>
            <a:off x="7887876" y="6309320"/>
            <a:ext cx="895094" cy="28810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1C36F27-5914-4737-8DB1-8F441FC5C463}" type="datetimeFigureOut">
              <a:rPr lang="tr-TR" smtClean="0"/>
              <a:t>22.06.2010</a:t>
            </a:fld>
            <a:endParaRPr lang="tr-TR"/>
          </a:p>
        </p:txBody>
      </p:sp>
      <p:sp>
        <p:nvSpPr>
          <p:cNvPr id="10" name="Slide Number Placeholder 9"/>
          <p:cNvSpPr>
            <a:spLocks noGrp="1"/>
          </p:cNvSpPr>
          <p:nvPr>
            <p:ph type="sldNum" sz="quarter" idx="16"/>
          </p:nvPr>
        </p:nvSpPr>
        <p:spPr/>
        <p:txBody>
          <a:bodyPr rtlCol="0"/>
          <a:lstStyle/>
          <a:p>
            <a:fld id="{9A3F06D1-C4D3-4EB0-AEEF-0B4D551C5577}" type="slidenum">
              <a:rPr lang="tr-TR" smtClean="0"/>
              <a:t>‹#›</a:t>
            </a:fld>
            <a:endParaRPr lang="tr-TR"/>
          </a:p>
        </p:txBody>
      </p:sp>
      <p:sp>
        <p:nvSpPr>
          <p:cNvPr id="12" name="Footer Placeholder 11"/>
          <p:cNvSpPr>
            <a:spLocks noGrp="1"/>
          </p:cNvSpPr>
          <p:nvPr>
            <p:ph type="ftr" sz="quarter" idx="17"/>
          </p:nvPr>
        </p:nvSpPr>
        <p:spPr/>
        <p:txBody>
          <a:bodyPr rtlCol="0"/>
          <a:lstStyle/>
          <a:p>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1C36F27-5914-4737-8DB1-8F441FC5C463}" type="datetimeFigureOut">
              <a:rPr lang="tr-TR" smtClean="0"/>
              <a:t>22.06.2010</a:t>
            </a:fld>
            <a:endParaRPr lang="tr-TR"/>
          </a:p>
        </p:txBody>
      </p:sp>
      <p:sp>
        <p:nvSpPr>
          <p:cNvPr id="12" name="Slide Number Placeholder 11"/>
          <p:cNvSpPr>
            <a:spLocks noGrp="1"/>
          </p:cNvSpPr>
          <p:nvPr>
            <p:ph type="sldNum" sz="quarter" idx="16"/>
          </p:nvPr>
        </p:nvSpPr>
        <p:spPr/>
        <p:txBody>
          <a:bodyPr rtlCol="0"/>
          <a:lstStyle/>
          <a:p>
            <a:fld id="{9A3F06D1-C4D3-4EB0-AEEF-0B4D551C5577}" type="slidenum">
              <a:rPr lang="tr-TR" smtClean="0"/>
              <a:t>‹#›</a:t>
            </a:fld>
            <a:endParaRPr lang="tr-TR"/>
          </a:p>
        </p:txBody>
      </p:sp>
      <p:sp>
        <p:nvSpPr>
          <p:cNvPr id="14" name="Footer Placeholder 13"/>
          <p:cNvSpPr>
            <a:spLocks noGrp="1"/>
          </p:cNvSpPr>
          <p:nvPr>
            <p:ph type="ftr" sz="quarter" idx="17"/>
          </p:nvPr>
        </p:nvSpPr>
        <p:spPr/>
        <p:txBody>
          <a:bodyPr rtlCol="0"/>
          <a:lstStyle/>
          <a:p>
            <a:endParaRPr lang="tr-T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1C36F27-5914-4737-8DB1-8F441FC5C463}" type="datetimeFigureOut">
              <a:rPr lang="tr-TR" smtClean="0"/>
              <a:t>22.06.2010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A3F06D1-C4D3-4EB0-AEEF-0B4D551C5577}"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36F27-5914-4737-8DB1-8F441FC5C463}" type="datetimeFigureOut">
              <a:rPr lang="tr-TR" smtClean="0"/>
              <a:t>22.06.2010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A3F06D1-C4D3-4EB0-AEEF-0B4D551C5577}"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1C36F27-5914-4737-8DB1-8F441FC5C463}" type="datetimeFigureOut">
              <a:rPr lang="tr-TR" smtClean="0"/>
              <a:t>22.06.2010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A3F06D1-C4D3-4EB0-AEEF-0B4D551C5577}" type="slidenum">
              <a:rPr lang="tr-TR" smtClean="0"/>
              <a:t>‹#›</a:t>
            </a:fld>
            <a:endParaRPr lang="tr-T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1C36F27-5914-4737-8DB1-8F441FC5C463}" type="datetimeFigureOut">
              <a:rPr lang="tr-TR" smtClean="0"/>
              <a:t>22.06.2010</a:t>
            </a:fld>
            <a:endParaRPr lang="tr-T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A3F06D1-C4D3-4EB0-AEEF-0B4D551C5577}" type="slidenum">
              <a:rPr lang="tr-TR" smtClean="0"/>
              <a:t>‹#›</a:t>
            </a:fld>
            <a:endParaRPr lang="tr-TR"/>
          </a:p>
        </p:txBody>
      </p:sp>
      <p:sp>
        <p:nvSpPr>
          <p:cNvPr id="14" name="Footer Placeholder 13"/>
          <p:cNvSpPr>
            <a:spLocks noGrp="1"/>
          </p:cNvSpPr>
          <p:nvPr>
            <p:ph type="ftr" sz="quarter" idx="12"/>
          </p:nvPr>
        </p:nvSpPr>
        <p:spPr>
          <a:xfrm>
            <a:off x="1600200" y="6248206"/>
            <a:ext cx="4572000" cy="365125"/>
          </a:xfrm>
        </p:spPr>
        <p:txBody>
          <a:bodyPr rtlCol="0"/>
          <a:lstStyle/>
          <a:p>
            <a:endParaRPr lang="tr-T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1C36F27-5914-4737-8DB1-8F441FC5C463}" type="datetimeFigureOut">
              <a:rPr lang="tr-TR" smtClean="0"/>
              <a:t>22.06.2010</a:t>
            </a:fld>
            <a:endParaRPr lang="tr-T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tr-T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A3F06D1-C4D3-4EB0-AEEF-0B4D551C5577}" type="slidenum">
              <a:rPr lang="tr-TR" smtClean="0"/>
              <a:t>‹#›</a:t>
            </a:fld>
            <a:endParaRPr lang="tr-TR"/>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792999" y="6317499"/>
            <a:ext cx="992743" cy="255907"/>
          </a:xfrm>
          <a:prstGeom prst="rect">
            <a:avLst/>
          </a:prstGeom>
        </p:spPr>
      </p:pic>
      <p:pic>
        <p:nvPicPr>
          <p:cNvPr id="11" name="Picture 2" descr="Mvp Logo"/>
          <p:cNvPicPr>
            <a:picLocks noChangeAspect="1" noChangeArrowheads="1"/>
          </p:cNvPicPr>
          <p:nvPr userDrawn="1"/>
        </p:nvPicPr>
        <p:blipFill>
          <a:blip r:embed="rId15" cstate="print"/>
          <a:srcRect/>
          <a:stretch>
            <a:fillRect/>
          </a:stretch>
        </p:blipFill>
        <p:spPr bwMode="auto">
          <a:xfrm>
            <a:off x="7015153" y="6298908"/>
            <a:ext cx="710685" cy="289012"/>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amazon.com/gp/reader/032143482X/ref=sib_dp_pt#reader-link" TargetMode="External"/><Relationship Id="rId7"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www.amazon.co.uk/gp/product/images/1430229675/sr=8-1/qid=1271759431/ref=dp_image_z_0?ie=UTF8&amp;n=266239&amp;s=books&amp;qid=1271759431&amp;sr=8-1" TargetMode="External"/><Relationship Id="rId5" Type="http://schemas.openxmlformats.org/officeDocument/2006/relationships/image" Target="../media/image19.pn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vp Logo"/>
          <p:cNvPicPr>
            <a:picLocks noChangeAspect="1" noChangeArrowheads="1"/>
          </p:cNvPicPr>
          <p:nvPr/>
        </p:nvPicPr>
        <p:blipFill>
          <a:blip r:embed="rId2" cstate="print"/>
          <a:srcRect/>
          <a:stretch>
            <a:fillRect/>
          </a:stretch>
        </p:blipFill>
        <p:spPr bwMode="auto">
          <a:xfrm>
            <a:off x="500034" y="6107810"/>
            <a:ext cx="1428750" cy="581026"/>
          </a:xfrm>
          <a:prstGeom prst="rect">
            <a:avLst/>
          </a:prstGeom>
          <a:noFill/>
        </p:spPr>
      </p:pic>
      <p:sp>
        <p:nvSpPr>
          <p:cNvPr id="5" name="TextBox 4"/>
          <p:cNvSpPr txBox="1"/>
          <p:nvPr/>
        </p:nvSpPr>
        <p:spPr>
          <a:xfrm>
            <a:off x="107504" y="613132"/>
            <a:ext cx="5202322" cy="4893647"/>
          </a:xfrm>
          <a:prstGeom prst="rect">
            <a:avLst/>
          </a:prstGeom>
          <a:noFill/>
        </p:spPr>
        <p:txBody>
          <a:bodyPr wrap="none" rtlCol="0">
            <a:spAutoFit/>
          </a:bodyPr>
          <a:lstStyle/>
          <a:p>
            <a:r>
              <a:rPr lang="tr-TR" sz="3600" dirty="0" smtClean="0">
                <a:solidFill>
                  <a:srgbClr val="FFC000"/>
                </a:solidFill>
                <a:effectLst>
                  <a:outerShdw blurRad="38100" dist="38100" dir="2700000" algn="tl">
                    <a:srgbClr val="000000">
                      <a:alpha val="43137"/>
                    </a:srgbClr>
                  </a:outerShdw>
                </a:effectLst>
              </a:rPr>
              <a:t>Parallel Programming</a:t>
            </a:r>
          </a:p>
          <a:p>
            <a:endParaRPr lang="tr-TR" sz="3600" dirty="0">
              <a:solidFill>
                <a:srgbClr val="FFC000"/>
              </a:solidFill>
              <a:effectLst>
                <a:outerShdw blurRad="38100" dist="38100" dir="2700000" algn="tl">
                  <a:srgbClr val="000000">
                    <a:alpha val="43137"/>
                  </a:srgbClr>
                </a:outerShdw>
              </a:effectLst>
            </a:endParaRPr>
          </a:p>
          <a:p>
            <a:r>
              <a:rPr lang="tr-TR" sz="2400" dirty="0" smtClean="0">
                <a:effectLst>
                  <a:outerShdw blurRad="38100" dist="38100" dir="2700000" algn="tl">
                    <a:srgbClr val="000000">
                      <a:alpha val="43137"/>
                    </a:srgbClr>
                  </a:outerShdw>
                </a:effectLst>
              </a:rPr>
              <a:t>Burak Selim ŞENYURT</a:t>
            </a:r>
          </a:p>
          <a:p>
            <a:r>
              <a:rPr lang="tr-TR" sz="2400" dirty="0" smtClean="0">
                <a:effectLst>
                  <a:outerShdw blurRad="38100" dist="38100" dir="2700000" algn="tl">
                    <a:srgbClr val="000000">
                      <a:alpha val="43137"/>
                    </a:srgbClr>
                  </a:outerShdw>
                </a:effectLst>
              </a:rPr>
              <a:t>MVP(Connected System Developer)</a:t>
            </a:r>
          </a:p>
          <a:p>
            <a:r>
              <a:rPr lang="tr-TR" sz="2400" dirty="0" smtClean="0">
                <a:effectLst>
                  <a:outerShdw blurRad="38100" dist="38100" dir="2700000" algn="tl">
                    <a:srgbClr val="000000">
                      <a:alpha val="43137"/>
                    </a:srgbClr>
                  </a:outerShdw>
                </a:effectLst>
              </a:rPr>
              <a:t>INETA Speaker</a:t>
            </a:r>
          </a:p>
          <a:p>
            <a:endParaRPr lang="tr-TR" sz="2400" dirty="0" smtClean="0">
              <a:effectLst>
                <a:outerShdw blurRad="38100" dist="38100" dir="2700000" algn="tl">
                  <a:srgbClr val="000000">
                    <a:alpha val="43137"/>
                  </a:srgbClr>
                </a:outerShdw>
              </a:effectLst>
            </a:endParaRPr>
          </a:p>
          <a:p>
            <a:endParaRPr lang="tr-TR" sz="2400" dirty="0" smtClean="0">
              <a:effectLst>
                <a:outerShdw blurRad="38100" dist="38100" dir="2700000" algn="tl">
                  <a:srgbClr val="000000">
                    <a:alpha val="43137"/>
                  </a:srgbClr>
                </a:outerShdw>
              </a:effectLst>
            </a:endParaRPr>
          </a:p>
          <a:p>
            <a:r>
              <a:rPr lang="tr-TR" sz="2400" dirty="0" smtClean="0">
                <a:effectLst>
                  <a:outerShdw blurRad="38100" dist="38100" dir="2700000" algn="tl">
                    <a:srgbClr val="000000">
                      <a:alpha val="43137"/>
                    </a:srgbClr>
                  </a:outerShdw>
                </a:effectLst>
              </a:rPr>
              <a:t>Innova – Uygulama Geliştirme Danışmanı</a:t>
            </a:r>
          </a:p>
          <a:p>
            <a:r>
              <a:rPr lang="tr-TR" sz="2400" i="1" dirty="0" smtClean="0">
                <a:solidFill>
                  <a:srgbClr val="FFC000"/>
                </a:solidFill>
                <a:effectLst>
                  <a:outerShdw blurRad="38100" dist="38100" dir="2700000" algn="tl">
                    <a:srgbClr val="000000">
                      <a:alpha val="43137"/>
                    </a:srgbClr>
                  </a:outerShdw>
                </a:effectLst>
              </a:rPr>
              <a:t>www.buraksenyurt.com</a:t>
            </a:r>
          </a:p>
          <a:p>
            <a:r>
              <a:rPr lang="tr-TR" sz="2400" i="1" dirty="0" smtClean="0">
                <a:solidFill>
                  <a:srgbClr val="FFC000"/>
                </a:solidFill>
                <a:effectLst>
                  <a:outerShdw blurRad="38100" dist="38100" dir="2700000" algn="tl">
                    <a:srgbClr val="000000">
                      <a:alpha val="43137"/>
                    </a:srgbClr>
                  </a:outerShdw>
                </a:effectLst>
              </a:rPr>
              <a:t>bsenyurt@innova.com.tr</a:t>
            </a:r>
          </a:p>
          <a:p>
            <a:r>
              <a:rPr lang="tr-TR" sz="2400" i="1" dirty="0">
                <a:solidFill>
                  <a:srgbClr val="FFC000"/>
                </a:solidFill>
                <a:effectLst>
                  <a:outerShdw blurRad="38100" dist="38100" dir="2700000" algn="tl">
                    <a:srgbClr val="000000">
                      <a:alpha val="43137"/>
                    </a:srgbClr>
                  </a:outerShdw>
                </a:effectLst>
              </a:rPr>
              <a:t>http://twitter.com/bsenyurt</a:t>
            </a:r>
          </a:p>
          <a:p>
            <a:r>
              <a:rPr lang="tr-TR" sz="2400" i="1" dirty="0">
                <a:solidFill>
                  <a:srgbClr val="FFC000"/>
                </a:solidFill>
                <a:effectLst>
                  <a:outerShdw blurRad="38100" dist="38100" dir="2700000" algn="tl">
                    <a:srgbClr val="000000">
                      <a:alpha val="43137"/>
                    </a:srgbClr>
                  </a:outerShdw>
                </a:effectLst>
              </a:rPr>
              <a:t>http://friendfeed.com/burakselimsenyurt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7728" y="5049913"/>
            <a:ext cx="366291" cy="36629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4947" y="4725144"/>
            <a:ext cx="360040" cy="36004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836712"/>
            <a:ext cx="1728192" cy="1728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5736314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400" dirty="0" smtClean="0"/>
              <a:t>5000 Metreden Mimari</a:t>
            </a:r>
            <a:endParaRPr lang="tr-TR"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62363231"/>
              </p:ext>
            </p:extLst>
          </p:nvPr>
        </p:nvGraphicFramePr>
        <p:xfrm>
          <a:off x="457199" y="1600200"/>
          <a:ext cx="8259097"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567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4400" dirty="0" smtClean="0"/>
              <a:t>Paralellik Çeşitleri</a:t>
            </a:r>
            <a:endParaRPr lang="tr-TR" sz="4400" dirty="0"/>
          </a:p>
        </p:txBody>
      </p:sp>
      <p:sp>
        <p:nvSpPr>
          <p:cNvPr id="3" name="Text Placeholder 2"/>
          <p:cNvSpPr>
            <a:spLocks noGrp="1"/>
          </p:cNvSpPr>
          <p:nvPr>
            <p:ph sz="quarter" idx="1"/>
          </p:nvPr>
        </p:nvSpPr>
        <p:spPr/>
        <p:txBody>
          <a:bodyPr>
            <a:noAutofit/>
          </a:bodyPr>
          <a:lstStyle/>
          <a:p>
            <a:r>
              <a:rPr lang="tr-TR" sz="2400" dirty="0" smtClean="0"/>
              <a:t>Bilinçli(Explicit) Paralellik</a:t>
            </a:r>
          </a:p>
          <a:p>
            <a:pPr lvl="1"/>
            <a:r>
              <a:rPr lang="en-US" sz="2400" i="1" dirty="0" err="1" smtClean="0">
                <a:solidFill>
                  <a:schemeClr val="accent2"/>
                </a:solidFill>
              </a:rPr>
              <a:t>Task.Factory.StartNew</a:t>
            </a:r>
            <a:endParaRPr lang="en-US" sz="2400" i="1" dirty="0" smtClean="0">
              <a:solidFill>
                <a:schemeClr val="accent2"/>
              </a:solidFill>
            </a:endParaRPr>
          </a:p>
          <a:p>
            <a:pPr lvl="1"/>
            <a:r>
              <a:rPr lang="en-US" sz="2400" i="1" dirty="0" smtClean="0">
                <a:solidFill>
                  <a:schemeClr val="accent2"/>
                </a:solidFill>
              </a:rPr>
              <a:t>Parent-child relationships</a:t>
            </a:r>
            <a:endParaRPr lang="tr-TR" sz="2400" i="1" dirty="0" smtClean="0">
              <a:solidFill>
                <a:schemeClr val="accent2"/>
              </a:solidFill>
            </a:endParaRPr>
          </a:p>
          <a:p>
            <a:pPr lvl="1"/>
            <a:r>
              <a:rPr lang="en-US" sz="2400" i="1" dirty="0" smtClean="0">
                <a:solidFill>
                  <a:schemeClr val="accent2"/>
                </a:solidFill>
              </a:rPr>
              <a:t>Exception handling</a:t>
            </a:r>
          </a:p>
          <a:p>
            <a:pPr lvl="1"/>
            <a:r>
              <a:rPr lang="en-US" sz="2400" i="1" dirty="0" smtClean="0">
                <a:solidFill>
                  <a:schemeClr val="accent2"/>
                </a:solidFill>
              </a:rPr>
              <a:t>Cancellation</a:t>
            </a:r>
            <a:endParaRPr lang="tr-TR" sz="2400" i="1" dirty="0" smtClean="0">
              <a:solidFill>
                <a:schemeClr val="accent2"/>
              </a:solidFill>
            </a:endParaRPr>
          </a:p>
          <a:p>
            <a:r>
              <a:rPr lang="tr-TR" sz="2400" dirty="0" smtClean="0"/>
              <a:t>Bilinçsiz(Implicit) Paralellik</a:t>
            </a:r>
          </a:p>
          <a:p>
            <a:pPr lvl="1"/>
            <a:r>
              <a:rPr lang="en-US" sz="2400" i="1" dirty="0" err="1" smtClean="0">
                <a:solidFill>
                  <a:schemeClr val="accent2"/>
                </a:solidFill>
              </a:rPr>
              <a:t>Parallel.For</a:t>
            </a:r>
            <a:endParaRPr lang="tr-TR" sz="2400" i="1" dirty="0" smtClean="0">
              <a:solidFill>
                <a:schemeClr val="accent2"/>
              </a:solidFill>
            </a:endParaRPr>
          </a:p>
          <a:p>
            <a:pPr lvl="1"/>
            <a:r>
              <a:rPr lang="en-US" sz="2400" i="1" dirty="0" err="1" smtClean="0">
                <a:solidFill>
                  <a:schemeClr val="accent2"/>
                </a:solidFill>
              </a:rPr>
              <a:t>Parallel.ForEach</a:t>
            </a:r>
            <a:endParaRPr lang="en-US" sz="2400" i="1" dirty="0" smtClean="0">
              <a:solidFill>
                <a:schemeClr val="accent2"/>
              </a:solidFill>
            </a:endParaRPr>
          </a:p>
          <a:p>
            <a:pPr lvl="1"/>
            <a:r>
              <a:rPr lang="en-US" sz="2400" i="1" dirty="0" err="1" smtClean="0">
                <a:solidFill>
                  <a:schemeClr val="accent2"/>
                </a:solidFill>
              </a:rPr>
              <a:t>Parallel.Invoke</a:t>
            </a:r>
            <a:endParaRPr lang="tr-TR" sz="2400" i="1" dirty="0" smtClean="0">
              <a:solidFill>
                <a:schemeClr val="accent2"/>
              </a:solidFill>
            </a:endParaRPr>
          </a:p>
          <a:p>
            <a:pPr lvl="1"/>
            <a:r>
              <a:rPr lang="tr-TR" sz="2400" i="1" dirty="0" smtClean="0">
                <a:solidFill>
                  <a:schemeClr val="accent2"/>
                </a:solidFill>
              </a:rPr>
              <a:t>PLINQ</a:t>
            </a:r>
          </a:p>
        </p:txBody>
      </p:sp>
    </p:spTree>
    <p:extLst>
      <p:ext uri="{BB962C8B-B14F-4D97-AF65-F5344CB8AC3E}">
        <p14:creationId xmlns:p14="http://schemas.microsoft.com/office/powerpoint/2010/main" val="324308747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4400" dirty="0" smtClean="0"/>
              <a:t>Yeni Senkron Tipler</a:t>
            </a:r>
            <a:endParaRPr lang="en-US" sz="4400" dirty="0"/>
          </a:p>
        </p:txBody>
      </p:sp>
      <p:sp>
        <p:nvSpPr>
          <p:cNvPr id="3" name="Text Placeholder 2"/>
          <p:cNvSpPr>
            <a:spLocks noGrp="1"/>
          </p:cNvSpPr>
          <p:nvPr>
            <p:ph sz="quarter" idx="1"/>
          </p:nvPr>
        </p:nvSpPr>
        <p:spPr/>
        <p:txBody>
          <a:bodyPr wrap="square" numCol="2" spcCol="182880">
            <a:noAutofit/>
          </a:bodyPr>
          <a:lstStyle/>
          <a:p>
            <a:r>
              <a:rPr lang="en-US" sz="1800" b="1" dirty="0" smtClean="0">
                <a:solidFill>
                  <a:schemeClr val="accent2"/>
                </a:solidFill>
              </a:rPr>
              <a:t>Thread-safe, scalable collections</a:t>
            </a:r>
          </a:p>
          <a:p>
            <a:pPr lvl="1"/>
            <a:r>
              <a:rPr lang="en-US" sz="1600" dirty="0" err="1" smtClean="0"/>
              <a:t>IProducerConsumerCollection</a:t>
            </a:r>
            <a:r>
              <a:rPr lang="en-US" sz="1600" dirty="0" smtClean="0"/>
              <a:t>&lt;T&gt;</a:t>
            </a:r>
          </a:p>
          <a:p>
            <a:pPr lvl="2"/>
            <a:r>
              <a:rPr lang="en-US" sz="1600" dirty="0" err="1" smtClean="0"/>
              <a:t>ConcurrentQueue</a:t>
            </a:r>
            <a:r>
              <a:rPr lang="en-US" sz="1600" dirty="0" smtClean="0"/>
              <a:t>&lt;T&gt;</a:t>
            </a:r>
          </a:p>
          <a:p>
            <a:pPr lvl="2"/>
            <a:r>
              <a:rPr lang="en-US" sz="1600" dirty="0" err="1" smtClean="0"/>
              <a:t>ConcurrentStack</a:t>
            </a:r>
            <a:r>
              <a:rPr lang="en-US" sz="1600" dirty="0" smtClean="0"/>
              <a:t>&lt;T&gt;</a:t>
            </a:r>
          </a:p>
          <a:p>
            <a:pPr lvl="2"/>
            <a:r>
              <a:rPr lang="en-US" sz="1600" dirty="0" err="1"/>
              <a:t>ConcurrentBag</a:t>
            </a:r>
            <a:r>
              <a:rPr lang="en-US" sz="1600" dirty="0"/>
              <a:t>&lt;T&gt;</a:t>
            </a:r>
            <a:endParaRPr lang="en-US" sz="1600" dirty="0" smtClean="0"/>
          </a:p>
          <a:p>
            <a:pPr lvl="1"/>
            <a:r>
              <a:rPr lang="en-US" sz="1600" dirty="0" err="1" smtClean="0"/>
              <a:t>ConcurrentDictionary</a:t>
            </a:r>
            <a:r>
              <a:rPr lang="en-US" sz="1600" dirty="0" smtClean="0"/>
              <a:t>&lt;</a:t>
            </a:r>
            <a:r>
              <a:rPr lang="en-US" sz="1600" dirty="0" err="1" smtClean="0"/>
              <a:t>TKey,TValue</a:t>
            </a:r>
            <a:r>
              <a:rPr lang="en-US" sz="1600" dirty="0" smtClean="0"/>
              <a:t>&gt;</a:t>
            </a:r>
          </a:p>
          <a:p>
            <a:r>
              <a:rPr lang="en-US" sz="1800" b="1" dirty="0" smtClean="0">
                <a:solidFill>
                  <a:schemeClr val="accent2"/>
                </a:solidFill>
              </a:rPr>
              <a:t>Phases and work exchange</a:t>
            </a:r>
          </a:p>
          <a:p>
            <a:pPr lvl="1"/>
            <a:r>
              <a:rPr lang="en-US" sz="1600" dirty="0"/>
              <a:t>Barrier </a:t>
            </a:r>
          </a:p>
          <a:p>
            <a:pPr lvl="1"/>
            <a:r>
              <a:rPr lang="en-US" sz="1600" dirty="0" err="1" smtClean="0"/>
              <a:t>BlockingCollection</a:t>
            </a:r>
            <a:r>
              <a:rPr lang="en-US" sz="1600" dirty="0" smtClean="0"/>
              <a:t>&lt;T</a:t>
            </a:r>
            <a:r>
              <a:rPr lang="en-US" sz="1600" dirty="0"/>
              <a:t>&gt;</a:t>
            </a:r>
          </a:p>
          <a:p>
            <a:pPr lvl="1"/>
            <a:r>
              <a:rPr lang="en-US" sz="1600" dirty="0" err="1"/>
              <a:t>CountdownEvent</a:t>
            </a:r>
            <a:r>
              <a:rPr lang="en-US" sz="1600" dirty="0"/>
              <a:t> </a:t>
            </a:r>
            <a:endParaRPr lang="en-US" sz="1600" dirty="0" smtClean="0"/>
          </a:p>
          <a:p>
            <a:r>
              <a:rPr lang="en-US" sz="1800" b="1" dirty="0">
                <a:solidFill>
                  <a:schemeClr val="accent2"/>
                </a:solidFill>
              </a:rPr>
              <a:t>Partitioning</a:t>
            </a:r>
          </a:p>
          <a:p>
            <a:pPr lvl="1"/>
            <a:r>
              <a:rPr lang="en-US" sz="1600" dirty="0" smtClean="0"/>
              <a:t>{Orderable}</a:t>
            </a:r>
            <a:r>
              <a:rPr lang="en-US" sz="1600" dirty="0" err="1" smtClean="0"/>
              <a:t>Partitioner</a:t>
            </a:r>
            <a:r>
              <a:rPr lang="en-US" sz="1600" dirty="0" smtClean="0"/>
              <a:t>&lt;T&gt;</a:t>
            </a:r>
          </a:p>
          <a:p>
            <a:pPr lvl="2"/>
            <a:r>
              <a:rPr lang="en-US" sz="1600" dirty="0" err="1" smtClean="0"/>
              <a:t>Partitioner.Create</a:t>
            </a:r>
            <a:endParaRPr lang="en-US" sz="1600" dirty="0" smtClean="0"/>
          </a:p>
          <a:p>
            <a:r>
              <a:rPr lang="en-US" sz="1800" b="1" dirty="0" smtClean="0">
                <a:solidFill>
                  <a:schemeClr val="accent2"/>
                </a:solidFill>
              </a:rPr>
              <a:t>Exception </a:t>
            </a:r>
            <a:r>
              <a:rPr lang="tr-TR" sz="1800" b="1" dirty="0" smtClean="0">
                <a:solidFill>
                  <a:schemeClr val="accent2"/>
                </a:solidFill>
              </a:rPr>
              <a:t>H</a:t>
            </a:r>
            <a:r>
              <a:rPr lang="en-US" sz="1800" b="1" dirty="0" err="1" smtClean="0">
                <a:solidFill>
                  <a:schemeClr val="accent2"/>
                </a:solidFill>
              </a:rPr>
              <a:t>andling</a:t>
            </a:r>
            <a:endParaRPr lang="tr-TR" sz="1800" b="1" dirty="0" smtClean="0">
              <a:solidFill>
                <a:schemeClr val="accent2"/>
              </a:solidFill>
            </a:endParaRPr>
          </a:p>
          <a:p>
            <a:pPr lvl="1"/>
            <a:r>
              <a:rPr lang="en-US" sz="1600" dirty="0" err="1" smtClean="0"/>
              <a:t>AggregateException</a:t>
            </a:r>
          </a:p>
          <a:p>
            <a:r>
              <a:rPr lang="en-US" sz="1800" b="1" dirty="0" smtClean="0">
                <a:solidFill>
                  <a:schemeClr val="accent2"/>
                </a:solidFill>
              </a:rPr>
              <a:t>Initialization</a:t>
            </a:r>
            <a:endParaRPr lang="en-US" sz="1600" b="1" dirty="0" smtClean="0">
              <a:solidFill>
                <a:schemeClr val="accent2"/>
              </a:solidFill>
            </a:endParaRPr>
          </a:p>
          <a:p>
            <a:pPr lvl="1"/>
            <a:r>
              <a:rPr lang="en-US" sz="1600" dirty="0" smtClean="0"/>
              <a:t>Lazy&lt;T&gt;</a:t>
            </a:r>
          </a:p>
          <a:p>
            <a:pPr lvl="2"/>
            <a:r>
              <a:rPr lang="en-US" sz="1600" dirty="0" err="1" smtClean="0"/>
              <a:t>LazyInitializer.EnsureInitialized</a:t>
            </a:r>
            <a:r>
              <a:rPr lang="en-US" sz="1600" dirty="0" smtClean="0"/>
              <a:t>&lt;T&gt;</a:t>
            </a:r>
          </a:p>
          <a:p>
            <a:pPr lvl="1"/>
            <a:r>
              <a:rPr lang="en-US" sz="1600" dirty="0" err="1" smtClean="0"/>
              <a:t>ThreadLocal</a:t>
            </a:r>
            <a:r>
              <a:rPr lang="en-US" sz="1600" dirty="0" smtClean="0"/>
              <a:t>&lt;T&gt;</a:t>
            </a:r>
          </a:p>
          <a:p>
            <a:r>
              <a:rPr lang="en-US" sz="1800" b="1" dirty="0" smtClean="0">
                <a:solidFill>
                  <a:schemeClr val="accent2"/>
                </a:solidFill>
              </a:rPr>
              <a:t>Locks</a:t>
            </a:r>
            <a:endParaRPr lang="en-US" sz="1600" b="1" dirty="0" smtClean="0">
              <a:solidFill>
                <a:schemeClr val="accent2"/>
              </a:solidFill>
            </a:endParaRPr>
          </a:p>
          <a:p>
            <a:pPr lvl="1"/>
            <a:r>
              <a:rPr lang="en-US" sz="1600" dirty="0" err="1" smtClean="0"/>
              <a:t>ManualResetEventSlim</a:t>
            </a:r>
            <a:endParaRPr lang="en-US" sz="1600" dirty="0" smtClean="0"/>
          </a:p>
          <a:p>
            <a:pPr lvl="1"/>
            <a:r>
              <a:rPr lang="en-US" sz="1600" dirty="0" err="1" smtClean="0"/>
              <a:t>SemaphoreSlim</a:t>
            </a:r>
            <a:endParaRPr lang="en-US" sz="1600" dirty="0" smtClean="0"/>
          </a:p>
          <a:p>
            <a:pPr lvl="1"/>
            <a:r>
              <a:rPr lang="en-US" sz="1600" dirty="0" err="1" smtClean="0"/>
              <a:t>SpinLock</a:t>
            </a:r>
            <a:endParaRPr lang="en-US" sz="1600" dirty="0" smtClean="0"/>
          </a:p>
          <a:p>
            <a:pPr lvl="1"/>
            <a:r>
              <a:rPr lang="en-US" sz="1600" dirty="0" err="1" smtClean="0"/>
              <a:t>SpinWait</a:t>
            </a:r>
            <a:endParaRPr lang="en-US" sz="1600" dirty="0" smtClean="0"/>
          </a:p>
          <a:p>
            <a:r>
              <a:rPr lang="en-US" sz="1800" b="1" dirty="0" smtClean="0">
                <a:solidFill>
                  <a:schemeClr val="accent2"/>
                </a:solidFill>
              </a:rPr>
              <a:t>Cancellation</a:t>
            </a:r>
            <a:endParaRPr lang="en-US" sz="1600" b="1" dirty="0" smtClean="0">
              <a:solidFill>
                <a:schemeClr val="accent2"/>
              </a:solidFill>
            </a:endParaRPr>
          </a:p>
          <a:p>
            <a:pPr lvl="1"/>
            <a:r>
              <a:rPr lang="en-US" sz="1600" dirty="0" err="1" smtClean="0"/>
              <a:t>CancellationToken{Source}</a:t>
            </a:r>
          </a:p>
          <a:p>
            <a:pPr marL="620712" lvl="2" indent="-285750">
              <a:buSzPct val="120000"/>
            </a:pPr>
            <a:endParaRPr lang="en-US" sz="1600" dirty="0" smtClean="0"/>
          </a:p>
          <a:p>
            <a:endParaRPr lang="en-US" sz="1600" dirty="0" smtClean="0"/>
          </a:p>
        </p:txBody>
      </p:sp>
    </p:spTree>
    <p:extLst>
      <p:ext uri="{BB962C8B-B14F-4D97-AF65-F5344CB8AC3E}">
        <p14:creationId xmlns:p14="http://schemas.microsoft.com/office/powerpoint/2010/main" val="10020379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Visualize</a:t>
            </a:r>
            <a:r>
              <a:rPr lang="tr-TR" sz="4400" dirty="0" smtClean="0"/>
              <a:t>rs</a:t>
            </a:r>
            <a:endParaRPr lang="en-US" sz="4400" dirty="0"/>
          </a:p>
        </p:txBody>
      </p:sp>
      <p:sp>
        <p:nvSpPr>
          <p:cNvPr id="3" name="Text Placeholder 2"/>
          <p:cNvSpPr>
            <a:spLocks noGrp="1"/>
          </p:cNvSpPr>
          <p:nvPr>
            <p:ph sz="quarter" idx="1"/>
          </p:nvPr>
        </p:nvSpPr>
        <p:spPr/>
        <p:txBody>
          <a:bodyPr>
            <a:normAutofit/>
          </a:bodyPr>
          <a:lstStyle/>
          <a:p>
            <a:r>
              <a:rPr lang="en-US" sz="2400" dirty="0" smtClean="0"/>
              <a:t>Concurrency Profiler</a:t>
            </a:r>
          </a:p>
          <a:p>
            <a:r>
              <a:rPr lang="en-US" sz="2400" dirty="0" smtClean="0"/>
              <a:t>Parallel Debugger</a:t>
            </a:r>
            <a:endParaRPr lang="tr-TR" sz="2400" dirty="0" smtClean="0"/>
          </a:p>
          <a:p>
            <a:pPr lvl="1"/>
            <a:r>
              <a:rPr lang="tr-TR" sz="2100" dirty="0" smtClean="0"/>
              <a:t>Parallel Tasks</a:t>
            </a:r>
          </a:p>
          <a:p>
            <a:pPr lvl="1"/>
            <a:r>
              <a:rPr lang="tr-TR" sz="2100" dirty="0" smtClean="0"/>
              <a:t>Parallel Stacks</a:t>
            </a:r>
          </a:p>
          <a:p>
            <a:pPr lvl="1"/>
            <a:r>
              <a:rPr lang="tr-TR" sz="2100" dirty="0" smtClean="0"/>
              <a:t>Threads</a:t>
            </a:r>
            <a:endParaRPr lang="en-US" sz="2100" dirty="0" smtClean="0"/>
          </a:p>
        </p:txBody>
      </p:sp>
    </p:spTree>
    <p:extLst>
      <p:ext uri="{BB962C8B-B14F-4D97-AF65-F5344CB8AC3E}">
        <p14:creationId xmlns:p14="http://schemas.microsoft.com/office/powerpoint/2010/main" val="385487008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Karar Verirken</a:t>
            </a:r>
            <a:endParaRPr lang="tr-TR" dirty="0"/>
          </a:p>
        </p:txBody>
      </p:sp>
      <p:graphicFrame>
        <p:nvGraphicFramePr>
          <p:cNvPr id="4" name="Table 3"/>
          <p:cNvGraphicFramePr>
            <a:graphicFrameLocks noGrp="1"/>
          </p:cNvGraphicFramePr>
          <p:nvPr>
            <p:extLst>
              <p:ext uri="{D42A27DB-BD31-4B8C-83A1-F6EECF244321}">
                <p14:modId xmlns:p14="http://schemas.microsoft.com/office/powerpoint/2010/main" val="870663345"/>
              </p:ext>
            </p:extLst>
          </p:nvPr>
        </p:nvGraphicFramePr>
        <p:xfrm>
          <a:off x="291772" y="1700808"/>
          <a:ext cx="8600708" cy="4341123"/>
        </p:xfrm>
        <a:graphic>
          <a:graphicData uri="http://schemas.openxmlformats.org/drawingml/2006/table">
            <a:tbl>
              <a:tblPr>
                <a:tableStyleId>{9DCAF9ED-07DC-4A11-8D7F-57B35C25682E}</a:tableStyleId>
              </a:tblPr>
              <a:tblGrid>
                <a:gridCol w="3488309"/>
                <a:gridCol w="5112399"/>
              </a:tblGrid>
              <a:tr h="1086291">
                <a:tc>
                  <a:txBody>
                    <a:bodyPr/>
                    <a:lstStyle/>
                    <a:p>
                      <a:r>
                        <a:rPr lang="tr-TR" sz="2400" b="0" dirty="0">
                          <a:solidFill>
                            <a:schemeClr val="bg1"/>
                          </a:solidFill>
                          <a:effectLst>
                            <a:outerShdw blurRad="38100" dist="38100" dir="2700000" algn="tl">
                              <a:srgbClr val="000000">
                                <a:alpha val="43137"/>
                              </a:srgbClr>
                            </a:outerShdw>
                          </a:effectLst>
                        </a:rPr>
                        <a:t>Performance(Performans)</a:t>
                      </a:r>
                      <a:endParaRPr lang="tr-TR" sz="2400" b="0" dirty="0">
                        <a:solidFill>
                          <a:schemeClr val="bg1"/>
                        </a:solidFill>
                        <a:effectLst>
                          <a:outerShdw blurRad="38100" dist="38100" dir="2700000" algn="tl">
                            <a:srgbClr val="000000">
                              <a:alpha val="43137"/>
                            </a:srgbClr>
                          </a:outerShdw>
                        </a:effectLst>
                        <a:latin typeface="Lucida Sans Unicode"/>
                      </a:endParaRPr>
                    </a:p>
                  </a:txBody>
                  <a:tcPr marL="1873" marR="1873" marT="1873" marB="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lvl="0"/>
                      <a:r>
                        <a:rPr lang="tr-TR" sz="1600" dirty="0" smtClean="0"/>
                        <a:t>Performans </a:t>
                      </a:r>
                      <a:r>
                        <a:rPr lang="tr-TR" sz="1600" dirty="0"/>
                        <a:t>ölçümlerinde algoritmanın toplam icra süreleri hesaba katılmaktadır. </a:t>
                      </a:r>
                      <a:r>
                        <a:rPr lang="tr-TR" sz="1600" dirty="0" smtClean="0"/>
                        <a:t>Bir</a:t>
                      </a:r>
                      <a:r>
                        <a:rPr lang="tr-TR" sz="1600" dirty="0"/>
                        <a:t> algoritmanın yürütülme süresinin diğerine göre daha düşük olması tercih </a:t>
                      </a:r>
                      <a:r>
                        <a:rPr lang="tr-TR" sz="1600" dirty="0" smtClean="0"/>
                        <a:t>edilir.</a:t>
                      </a:r>
                      <a:endParaRPr lang="tr-TR" sz="1600" dirty="0">
                        <a:latin typeface="Lucida Sans Unicode"/>
                      </a:endParaRPr>
                    </a:p>
                  </a:txBody>
                  <a:tcPr marL="1873" marR="1873" marT="1873" marB="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1086291">
                <a:tc>
                  <a:txBody>
                    <a:bodyPr/>
                    <a:lstStyle/>
                    <a:p>
                      <a:r>
                        <a:rPr lang="tr-TR" sz="2400" b="0" dirty="0">
                          <a:solidFill>
                            <a:schemeClr val="bg1"/>
                          </a:solidFill>
                          <a:effectLst>
                            <a:outerShdw blurRad="38100" dist="38100" dir="2700000" algn="tl">
                              <a:srgbClr val="000000">
                                <a:alpha val="43137"/>
                              </a:srgbClr>
                            </a:outerShdw>
                          </a:effectLst>
                        </a:rPr>
                        <a:t>SpeedUp(Hızlanma)</a:t>
                      </a:r>
                      <a:endParaRPr lang="tr-TR" sz="2400" b="0" dirty="0">
                        <a:solidFill>
                          <a:schemeClr val="bg1"/>
                        </a:solidFill>
                        <a:effectLst>
                          <a:outerShdw blurRad="38100" dist="38100" dir="2700000" algn="tl">
                            <a:srgbClr val="000000">
                              <a:alpha val="43137"/>
                            </a:srgbClr>
                          </a:outerShdw>
                        </a:effectLst>
                        <a:latin typeface="Lucida Sans Unicode"/>
                      </a:endParaRPr>
                    </a:p>
                  </a:txBody>
                  <a:tcPr marL="1873" marR="1873" marT="1873" marB="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lvl="0"/>
                      <a:r>
                        <a:rPr lang="tr-TR" sz="1600" b="1" dirty="0" smtClean="0"/>
                        <a:t>SpeedUp </a:t>
                      </a:r>
                      <a:r>
                        <a:rPr lang="tr-TR" sz="1600" b="1" dirty="0"/>
                        <a:t>= Seri Çalışma Süresi / Paralel Çalışma Süresi</a:t>
                      </a:r>
                    </a:p>
                    <a:p>
                      <a:pPr lvl="0"/>
                      <a:r>
                        <a:rPr lang="tr-TR" sz="1600" dirty="0" smtClean="0"/>
                        <a:t/>
                      </a:r>
                      <a:br>
                        <a:rPr lang="tr-TR" sz="1600" dirty="0" smtClean="0"/>
                      </a:br>
                      <a:r>
                        <a:rPr lang="tr-TR" sz="1600" dirty="0" smtClean="0"/>
                        <a:t>Bu </a:t>
                      </a:r>
                      <a:r>
                        <a:rPr lang="tr-TR" sz="1600" dirty="0"/>
                        <a:t>formülün sonucuna göre bir algoritmanın diğerinden kaç kat hızlı olduğu belirlenebilir.</a:t>
                      </a:r>
                      <a:endParaRPr lang="tr-TR" sz="1600" dirty="0">
                        <a:latin typeface="Lucida Sans Unicode"/>
                      </a:endParaRPr>
                    </a:p>
                  </a:txBody>
                  <a:tcPr marL="1873" marR="1873" marT="1873" marB="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1086291">
                <a:tc>
                  <a:txBody>
                    <a:bodyPr/>
                    <a:lstStyle/>
                    <a:p>
                      <a:r>
                        <a:rPr lang="tr-TR" sz="2400" b="0" dirty="0">
                          <a:solidFill>
                            <a:schemeClr val="bg1"/>
                          </a:solidFill>
                          <a:effectLst>
                            <a:outerShdw blurRad="38100" dist="38100" dir="2700000" algn="tl">
                              <a:srgbClr val="000000">
                                <a:alpha val="43137"/>
                              </a:srgbClr>
                            </a:outerShdw>
                          </a:effectLst>
                        </a:rPr>
                        <a:t>Efficiency(Verimlilik/Etkinlik)</a:t>
                      </a:r>
                      <a:endParaRPr lang="tr-TR" sz="2400" b="0" dirty="0">
                        <a:solidFill>
                          <a:schemeClr val="bg1"/>
                        </a:solidFill>
                        <a:effectLst>
                          <a:outerShdw blurRad="38100" dist="38100" dir="2700000" algn="tl">
                            <a:srgbClr val="000000">
                              <a:alpha val="43137"/>
                            </a:srgbClr>
                          </a:outerShdw>
                        </a:effectLst>
                        <a:latin typeface="Lucida Sans Unicode"/>
                      </a:endParaRPr>
                    </a:p>
                  </a:txBody>
                  <a:tcPr marL="1873" marR="1873" marT="1873" marB="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lvl="0"/>
                      <a:r>
                        <a:rPr lang="tr-TR" sz="1600" dirty="0" smtClean="0"/>
                        <a:t>Hangi algoritmanın</a:t>
                      </a:r>
                      <a:r>
                        <a:rPr lang="tr-TR" sz="1600" baseline="0" dirty="0" smtClean="0"/>
                        <a:t> daha verimli olduğudur.</a:t>
                      </a:r>
                    </a:p>
                    <a:p>
                      <a:pPr lvl="0"/>
                      <a:endParaRPr lang="tr-TR" sz="1600" dirty="0" smtClean="0"/>
                    </a:p>
                    <a:p>
                      <a:pPr lvl="0"/>
                      <a:r>
                        <a:rPr lang="tr-TR" sz="1600" b="1" dirty="0" smtClean="0"/>
                        <a:t>Efficiency </a:t>
                      </a:r>
                      <a:r>
                        <a:rPr lang="tr-TR" sz="1600" b="1" dirty="0"/>
                        <a:t>= Hızlanma / İşlemci Çekirdek Sayısı</a:t>
                      </a:r>
                      <a:endParaRPr lang="tr-TR" sz="1600" b="1" dirty="0">
                        <a:latin typeface="Lucida Sans Unicode"/>
                      </a:endParaRPr>
                    </a:p>
                  </a:txBody>
                  <a:tcPr marL="1873" marR="1873" marT="1873" marB="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1082250">
                <a:tc>
                  <a:txBody>
                    <a:bodyPr/>
                    <a:lstStyle/>
                    <a:p>
                      <a:r>
                        <a:rPr lang="tr-TR" sz="2400" b="0" dirty="0">
                          <a:solidFill>
                            <a:schemeClr val="bg1"/>
                          </a:solidFill>
                          <a:effectLst>
                            <a:outerShdw blurRad="38100" dist="38100" dir="2700000" algn="tl">
                              <a:srgbClr val="000000">
                                <a:alpha val="43137"/>
                              </a:srgbClr>
                            </a:outerShdw>
                          </a:effectLst>
                        </a:rPr>
                        <a:t>Scalability(Ölçeklenebilirlik)</a:t>
                      </a:r>
                      <a:endParaRPr lang="tr-TR" sz="2400" b="0" dirty="0">
                        <a:solidFill>
                          <a:schemeClr val="bg1"/>
                        </a:solidFill>
                        <a:effectLst>
                          <a:outerShdw blurRad="38100" dist="38100" dir="2700000" algn="tl">
                            <a:srgbClr val="000000">
                              <a:alpha val="43137"/>
                            </a:srgbClr>
                          </a:outerShdw>
                        </a:effectLst>
                        <a:latin typeface="Lucida Sans Unicode"/>
                      </a:endParaRPr>
                    </a:p>
                  </a:txBody>
                  <a:tcPr marL="1873" marR="1873" marT="1873" marB="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lvl="0"/>
                      <a:r>
                        <a:rPr lang="tr-TR" sz="1600" dirty="0" smtClean="0"/>
                        <a:t>İşlemci/çekirdek </a:t>
                      </a:r>
                      <a:r>
                        <a:rPr lang="tr-TR" sz="1600" dirty="0"/>
                        <a:t>sayısının artması dolayısıyla ortamın büyümesi karşılığında hızlanmanında artması beklenir</a:t>
                      </a:r>
                      <a:r>
                        <a:rPr lang="tr-TR" sz="1600" dirty="0" smtClean="0"/>
                        <a:t>.</a:t>
                      </a:r>
                      <a:endParaRPr lang="tr-TR" sz="1600" dirty="0"/>
                    </a:p>
                  </a:txBody>
                  <a:tcPr marL="1873" marR="1873" marT="1873" marB="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bl>
          </a:graphicData>
        </a:graphic>
      </p:graphicFrame>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66792210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583837"/>
            <a:ext cx="7886728" cy="1826363"/>
          </a:xfrm>
        </p:spPr>
        <p:txBody>
          <a:bodyPr/>
          <a:lstStyle/>
          <a:p>
            <a:r>
              <a:rPr lang="tr-TR" sz="6000" dirty="0" smtClean="0"/>
              <a:t>DEMO</a:t>
            </a:r>
            <a:endParaRPr lang="tr-TR" sz="6000" dirty="0"/>
          </a:p>
        </p:txBody>
      </p:sp>
      <p:sp>
        <p:nvSpPr>
          <p:cNvPr id="5" name="Text Placeholder 4"/>
          <p:cNvSpPr>
            <a:spLocks noGrp="1"/>
          </p:cNvSpPr>
          <p:nvPr>
            <p:ph type="body" idx="1"/>
          </p:nvPr>
        </p:nvSpPr>
        <p:spPr>
          <a:xfrm>
            <a:off x="1461368" y="2565472"/>
            <a:ext cx="6350992" cy="2375696"/>
          </a:xfrm>
        </p:spPr>
        <p:txBody>
          <a:bodyPr>
            <a:noAutofit/>
          </a:bodyPr>
          <a:lstStyle/>
          <a:p>
            <a:r>
              <a:rPr lang="tr-TR" sz="3200" dirty="0" smtClean="0"/>
              <a:t>Task, </a:t>
            </a:r>
          </a:p>
          <a:p>
            <a:r>
              <a:rPr lang="tr-TR" sz="3200" dirty="0" smtClean="0"/>
              <a:t>Parallel.For, </a:t>
            </a:r>
          </a:p>
          <a:p>
            <a:r>
              <a:rPr lang="tr-TR" sz="3200" dirty="0" smtClean="0"/>
              <a:t>PLINQ,</a:t>
            </a:r>
          </a:p>
          <a:p>
            <a:r>
              <a:rPr lang="tr-TR" sz="3200" dirty="0" smtClean="0"/>
              <a:t>Beladan Uzak Durmak</a:t>
            </a:r>
          </a:p>
          <a:p>
            <a:endParaRPr lang="tr-TR" sz="3200" dirty="0"/>
          </a:p>
        </p:txBody>
      </p:sp>
      <p:sp>
        <p:nvSpPr>
          <p:cNvPr id="2" name="TextBox 1"/>
          <p:cNvSpPr txBox="1"/>
          <p:nvPr/>
        </p:nvSpPr>
        <p:spPr>
          <a:xfrm>
            <a:off x="1403648" y="1556792"/>
            <a:ext cx="1931939" cy="1015663"/>
          </a:xfrm>
          <a:prstGeom prst="rect">
            <a:avLst/>
          </a:prstGeom>
          <a:noFill/>
        </p:spPr>
        <p:txBody>
          <a:bodyPr wrap="none" rtlCol="0">
            <a:spAutoFit/>
          </a:bodyPr>
          <a:lstStyle/>
          <a:p>
            <a:r>
              <a:rPr lang="tr-TR" sz="6000" dirty="0" smtClean="0">
                <a:solidFill>
                  <a:schemeClr val="bg1"/>
                </a:solidFill>
              </a:rPr>
              <a:t>Demo</a:t>
            </a:r>
            <a:endParaRPr lang="tr-TR" sz="6000" dirty="0">
              <a:solidFill>
                <a:schemeClr val="bg1"/>
              </a:solidFill>
            </a:endParaRPr>
          </a:p>
        </p:txBody>
      </p:sp>
    </p:spTree>
    <p:extLst>
      <p:ext uri="{BB962C8B-B14F-4D97-AF65-F5344CB8AC3E}">
        <p14:creationId xmlns:p14="http://schemas.microsoft.com/office/powerpoint/2010/main" val="35979338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Kaynaklar</a:t>
            </a:r>
            <a:endParaRPr lang="tr-TR" dirty="0"/>
          </a:p>
        </p:txBody>
      </p:sp>
      <p:sp>
        <p:nvSpPr>
          <p:cNvPr id="3" name="Content Placeholder 2"/>
          <p:cNvSpPr>
            <a:spLocks noGrp="1"/>
          </p:cNvSpPr>
          <p:nvPr>
            <p:ph idx="1"/>
          </p:nvPr>
        </p:nvSpPr>
        <p:spPr>
          <a:xfrm>
            <a:off x="250728" y="1614948"/>
            <a:ext cx="8686800" cy="4525963"/>
          </a:xfrm>
        </p:spPr>
        <p:txBody>
          <a:bodyPr>
            <a:normAutofit/>
          </a:bodyPr>
          <a:lstStyle/>
          <a:p>
            <a:r>
              <a:rPr lang="tr-TR" sz="2000" dirty="0" smtClean="0">
                <a:solidFill>
                  <a:schemeClr val="tx2"/>
                </a:solidFill>
              </a:rPr>
              <a:t>http://msdn.microsoft.com/en-us/concurrency/default.aspx</a:t>
            </a:r>
            <a:endParaRPr lang="tr-TR" sz="2000" dirty="0">
              <a:solidFill>
                <a:schemeClr val="tx2"/>
              </a:solidFill>
            </a:endParaRPr>
          </a:p>
          <a:p>
            <a:endParaRPr lang="tr-TR" sz="2000" dirty="0" smtClean="0">
              <a:solidFill>
                <a:schemeClr val="tx2"/>
              </a:solidFill>
            </a:endParaRPr>
          </a:p>
          <a:p>
            <a:r>
              <a:rPr lang="tr-TR" sz="2000" dirty="0" smtClean="0">
                <a:solidFill>
                  <a:schemeClr val="tx2"/>
                </a:solidFill>
              </a:rPr>
              <a:t>Concurrent Programming on Windows / Addison Wesley</a:t>
            </a:r>
          </a:p>
          <a:p>
            <a:endParaRPr lang="tr-TR" sz="2000" dirty="0">
              <a:solidFill>
                <a:schemeClr val="tx2"/>
              </a:solidFill>
            </a:endParaRPr>
          </a:p>
          <a:p>
            <a:r>
              <a:rPr lang="tr-TR" sz="2000" dirty="0" smtClean="0">
                <a:solidFill>
                  <a:schemeClr val="tx2"/>
                </a:solidFill>
              </a:rPr>
              <a:t>Pro .Net 4 Parallel Programming in C# </a:t>
            </a:r>
            <a:r>
              <a:rPr lang="tr-TR" sz="2000" smtClean="0">
                <a:solidFill>
                  <a:schemeClr val="tx2"/>
                </a:solidFill>
              </a:rPr>
              <a:t>/Apress</a:t>
            </a:r>
          </a:p>
          <a:p>
            <a:endParaRPr lang="tr-TR" sz="2000" dirty="0" smtClean="0">
              <a:solidFill>
                <a:schemeClr val="tx2"/>
              </a:solidFill>
            </a:endParaRPr>
          </a:p>
          <a:p>
            <a:r>
              <a:rPr lang="tr-TR" sz="2000" dirty="0" smtClean="0">
                <a:solidFill>
                  <a:schemeClr val="tx2"/>
                </a:solidFill>
              </a:rPr>
              <a:t>Patterns for Parallel Software Design / Jhon Wiley and Sons</a:t>
            </a:r>
          </a:p>
          <a:p>
            <a:pPr marL="0" indent="0">
              <a:buNone/>
            </a:pPr>
            <a:endParaRPr lang="tr-TR" sz="2000" dirty="0" smtClean="0">
              <a:solidFill>
                <a:schemeClr val="tx2"/>
              </a:solidFill>
            </a:endParaRPr>
          </a:p>
          <a:p>
            <a:r>
              <a:rPr lang="en-US" sz="2000" dirty="0" smtClean="0">
                <a:solidFill>
                  <a:schemeClr val="tx2"/>
                </a:solidFill>
              </a:rPr>
              <a:t>http://channel9.msdn.com/</a:t>
            </a:r>
          </a:p>
          <a:p>
            <a:endParaRPr lang="tr-TR" sz="2000" dirty="0">
              <a:solidFill>
                <a:schemeClr val="tx2"/>
              </a:solidFill>
            </a:endParaRPr>
          </a:p>
        </p:txBody>
      </p:sp>
      <p:pic>
        <p:nvPicPr>
          <p:cNvPr id="4" name="Picture 2" descr="C:\Users\JeffSand\Desktop\new_9gu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5301208"/>
            <a:ext cx="1045145" cy="1222289"/>
          </a:xfrm>
          <a:prstGeom prst="rect">
            <a:avLst/>
          </a:prstGeom>
          <a:extLst>
            <a:ext uri="{909E8E84-426E-40DD-AFC4-6F175D3DCCD1}">
              <a14:hiddenFill xmlns:a14="http://schemas.microsoft.com/office/drawing/2010/main">
                <a:solidFill>
                  <a:srgbClr val="FFFFFF"/>
                </a:solidFill>
              </a14:hiddenFill>
            </a:ext>
          </a:extLst>
        </p:spPr>
      </p:pic>
      <p:pic>
        <p:nvPicPr>
          <p:cNvPr id="28674" name="Picture 2" descr="Concurrent Programming on Windows">
            <a:hlinkClick r:id="rId3"/>
          </p:cNvPr>
          <p:cNvPicPr>
            <a:picLocks noChangeAspect="1" noChangeArrowheads="1"/>
          </p:cNvPicPr>
          <p:nvPr/>
        </p:nvPicPr>
        <p:blipFill>
          <a:blip r:embed="rId4"/>
          <a:srcRect l="13589" t="14424" r="22540"/>
          <a:stretch>
            <a:fillRect/>
          </a:stretch>
        </p:blipFill>
        <p:spPr bwMode="auto">
          <a:xfrm>
            <a:off x="6876256" y="1628800"/>
            <a:ext cx="959338" cy="12853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3118" t="12983" r="18543"/>
          <a:stretch/>
        </p:blipFill>
        <p:spPr bwMode="auto">
          <a:xfrm>
            <a:off x="5054371" y="4724901"/>
            <a:ext cx="961379"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Pro .NET 4.0 Parallel Programming in C# (Pro Series)">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2609" r="12001"/>
          <a:stretch/>
        </p:blipFill>
        <p:spPr bwMode="auto">
          <a:xfrm>
            <a:off x="7524328" y="3409988"/>
            <a:ext cx="1015162" cy="1346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3008193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5400" dirty="0" smtClean="0"/>
              <a:t>Soru &amp; cevap</a:t>
            </a:r>
            <a:endParaRPr lang="tr-TR" sz="5400" dirty="0"/>
          </a:p>
        </p:txBody>
      </p:sp>
    </p:spTree>
    <p:extLst>
      <p:ext uri="{BB962C8B-B14F-4D97-AF65-F5344CB8AC3E}">
        <p14:creationId xmlns:p14="http://schemas.microsoft.com/office/powerpoint/2010/main" val="318751692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Hatıra</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794025"/>
            <a:ext cx="3733006" cy="3285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48589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Akşam Sınıfı Eğitim Planı</a:t>
            </a:r>
            <a:endParaRPr lang="tr-TR" dirty="0"/>
          </a:p>
        </p:txBody>
      </p:sp>
      <p:sp>
        <p:nvSpPr>
          <p:cNvPr id="3" name="Content Placeholder 2"/>
          <p:cNvSpPr>
            <a:spLocks noGrp="1"/>
          </p:cNvSpPr>
          <p:nvPr>
            <p:ph sz="quarter" idx="1"/>
          </p:nvPr>
        </p:nvSpPr>
        <p:spPr>
          <a:xfrm>
            <a:off x="482058" y="1585686"/>
            <a:ext cx="8266406" cy="4579618"/>
          </a:xfrm>
        </p:spPr>
        <p:txBody>
          <a:bodyPr>
            <a:noAutofit/>
          </a:bodyPr>
          <a:lstStyle/>
          <a:p>
            <a:r>
              <a:rPr lang="tr-TR" sz="2400" dirty="0"/>
              <a:t>C# 4.0</a:t>
            </a:r>
          </a:p>
          <a:p>
            <a:r>
              <a:rPr lang="tr-TR" sz="3600" b="1" dirty="0">
                <a:solidFill>
                  <a:schemeClr val="accent2"/>
                </a:solidFill>
              </a:rPr>
              <a:t>.Net 4.0 ile Paralel </a:t>
            </a:r>
            <a:r>
              <a:rPr lang="tr-TR" sz="3600" b="1" dirty="0" smtClean="0">
                <a:solidFill>
                  <a:schemeClr val="accent2"/>
                </a:solidFill>
              </a:rPr>
              <a:t>Programlama</a:t>
            </a:r>
          </a:p>
          <a:p>
            <a:r>
              <a:rPr lang="tr-TR" sz="2400" dirty="0" smtClean="0"/>
              <a:t>WCF ile Servis Yaklaşımı </a:t>
            </a:r>
            <a:r>
              <a:rPr lang="tr-TR" sz="1800" i="1" dirty="0" smtClean="0">
                <a:solidFill>
                  <a:schemeClr val="accent2"/>
                </a:solidFill>
              </a:rPr>
              <a:t>(20 Temmuz 2010 Salı)</a:t>
            </a:r>
          </a:p>
          <a:p>
            <a:r>
              <a:rPr lang="tr-TR" sz="2400" dirty="0" smtClean="0"/>
              <a:t>WCF </a:t>
            </a:r>
            <a:r>
              <a:rPr lang="tr-TR" sz="2400" dirty="0"/>
              <a:t>Eco </a:t>
            </a:r>
            <a:r>
              <a:rPr lang="tr-TR" sz="2400" dirty="0" smtClean="0"/>
              <a:t>System </a:t>
            </a:r>
            <a:r>
              <a:rPr lang="tr-TR" sz="1800" i="1" dirty="0">
                <a:solidFill>
                  <a:schemeClr val="accent2"/>
                </a:solidFill>
              </a:rPr>
              <a:t>(20 Ağustos 2010 Cuma)</a:t>
            </a:r>
          </a:p>
          <a:p>
            <a:r>
              <a:rPr lang="tr-TR" sz="2400" dirty="0"/>
              <a:t>Windows Server AppFabric(Dublin</a:t>
            </a:r>
            <a:r>
              <a:rPr lang="tr-TR" sz="2400" dirty="0" smtClean="0"/>
              <a:t>) </a:t>
            </a:r>
            <a:r>
              <a:rPr lang="tr-TR" sz="1800" i="1" dirty="0">
                <a:solidFill>
                  <a:schemeClr val="accent2"/>
                </a:solidFill>
              </a:rPr>
              <a:t>(20 Eylül 2010 Pazartesi)</a:t>
            </a:r>
          </a:p>
          <a:p>
            <a:r>
              <a:rPr lang="tr-TR" sz="2400" dirty="0" smtClean="0"/>
              <a:t>Workflow Foundation 4.0 </a:t>
            </a:r>
            <a:r>
              <a:rPr lang="tr-TR" sz="1800" i="1" dirty="0">
                <a:solidFill>
                  <a:schemeClr val="accent2"/>
                </a:solidFill>
              </a:rPr>
              <a:t>(20 Ekim 2010 Çarşamba)</a:t>
            </a:r>
          </a:p>
          <a:p>
            <a:r>
              <a:rPr lang="tr-TR" sz="2400" dirty="0" smtClean="0"/>
              <a:t>Asp.Net 4.0 </a:t>
            </a:r>
            <a:r>
              <a:rPr lang="tr-TR" sz="1800" i="1" dirty="0">
                <a:solidFill>
                  <a:schemeClr val="accent2"/>
                </a:solidFill>
              </a:rPr>
              <a:t>(23 Kasım 2010 Salı)</a:t>
            </a:r>
          </a:p>
          <a:p>
            <a:r>
              <a:rPr lang="tr-TR" sz="2400" dirty="0" smtClean="0"/>
              <a:t>Visual Basic 2010 </a:t>
            </a:r>
            <a:r>
              <a:rPr lang="tr-TR" sz="1800" i="1" dirty="0">
                <a:solidFill>
                  <a:schemeClr val="accent2"/>
                </a:solidFill>
              </a:rPr>
              <a:t>(20 Aralık 2010 Pazartesi)</a:t>
            </a:r>
          </a:p>
          <a:p>
            <a:r>
              <a:rPr lang="tr-TR" sz="2400" dirty="0" smtClean="0"/>
              <a:t>WPF 4.0 ile Windows Programlama </a:t>
            </a:r>
            <a:r>
              <a:rPr lang="tr-TR" sz="1800" i="1" dirty="0">
                <a:solidFill>
                  <a:schemeClr val="accent2"/>
                </a:solidFill>
              </a:rPr>
              <a:t>(20 Ocak 2011 Perşembe)</a:t>
            </a:r>
          </a:p>
        </p:txBody>
      </p:sp>
    </p:spTree>
    <p:extLst>
      <p:ext uri="{BB962C8B-B14F-4D97-AF65-F5344CB8AC3E}">
        <p14:creationId xmlns:p14="http://schemas.microsoft.com/office/powerpoint/2010/main" val="296656569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tr-TR" sz="4400" dirty="0" smtClean="0"/>
              <a:t>Gündem</a:t>
            </a:r>
            <a:endParaRPr lang="en-US" sz="4400" dirty="0"/>
          </a:p>
        </p:txBody>
      </p:sp>
      <p:sp>
        <p:nvSpPr>
          <p:cNvPr id="6" name="Text Placeholder 5"/>
          <p:cNvSpPr>
            <a:spLocks noGrp="1"/>
          </p:cNvSpPr>
          <p:nvPr>
            <p:ph sz="quarter" idx="1"/>
          </p:nvPr>
        </p:nvSpPr>
        <p:spPr>
          <a:xfrm>
            <a:off x="483042" y="1569204"/>
            <a:ext cx="8153400" cy="5357192"/>
          </a:xfrm>
        </p:spPr>
        <p:txBody>
          <a:bodyPr>
            <a:normAutofit/>
          </a:bodyPr>
          <a:lstStyle/>
          <a:p>
            <a:pPr marL="108000">
              <a:spcBef>
                <a:spcPts val="0"/>
              </a:spcBef>
            </a:pPr>
            <a:r>
              <a:rPr lang="tr-TR" sz="2400" dirty="0" smtClean="0"/>
              <a:t>Bir Zamanlar</a:t>
            </a:r>
          </a:p>
          <a:p>
            <a:pPr marL="108000">
              <a:spcBef>
                <a:spcPts val="0"/>
              </a:spcBef>
            </a:pPr>
            <a:r>
              <a:rPr lang="tr-TR" sz="2400" dirty="0" smtClean="0"/>
              <a:t>Moore Yasası</a:t>
            </a:r>
          </a:p>
          <a:p>
            <a:pPr marL="108000">
              <a:spcBef>
                <a:spcPts val="0"/>
              </a:spcBef>
            </a:pPr>
            <a:r>
              <a:rPr lang="tr-TR" sz="2400" dirty="0" smtClean="0"/>
              <a:t>Moore ve Günümüz</a:t>
            </a:r>
          </a:p>
          <a:p>
            <a:pPr marL="108000">
              <a:spcBef>
                <a:spcPts val="0"/>
              </a:spcBef>
            </a:pPr>
            <a:r>
              <a:rPr lang="tr-TR" sz="2400" dirty="0" smtClean="0"/>
              <a:t>Genel Görünüm</a:t>
            </a:r>
          </a:p>
          <a:p>
            <a:pPr marL="108000">
              <a:spcBef>
                <a:spcPts val="0"/>
              </a:spcBef>
            </a:pPr>
            <a:r>
              <a:rPr lang="tr-TR" sz="2400" dirty="0" smtClean="0"/>
              <a:t>5000 Metreden Mimari</a:t>
            </a:r>
          </a:p>
          <a:p>
            <a:pPr marL="108000">
              <a:spcBef>
                <a:spcPts val="0"/>
              </a:spcBef>
            </a:pPr>
            <a:r>
              <a:rPr lang="tr-TR" sz="2400" dirty="0" smtClean="0"/>
              <a:t>Paralellik Çeşitleri</a:t>
            </a:r>
          </a:p>
          <a:p>
            <a:pPr marL="108000">
              <a:spcBef>
                <a:spcPts val="0"/>
              </a:spcBef>
            </a:pPr>
            <a:r>
              <a:rPr lang="tr-TR" sz="2400" dirty="0" smtClean="0"/>
              <a:t>Visualizers</a:t>
            </a:r>
          </a:p>
          <a:p>
            <a:pPr marL="108000">
              <a:spcBef>
                <a:spcPts val="0"/>
              </a:spcBef>
            </a:pPr>
            <a:r>
              <a:rPr lang="tr-TR" sz="2400" dirty="0" smtClean="0"/>
              <a:t>Karar Verirken</a:t>
            </a:r>
          </a:p>
          <a:p>
            <a:pPr marL="108000">
              <a:spcBef>
                <a:spcPts val="0"/>
              </a:spcBef>
            </a:pPr>
            <a:r>
              <a:rPr lang="tr-TR" sz="2400" dirty="0" smtClean="0"/>
              <a:t>Demo</a:t>
            </a:r>
          </a:p>
          <a:p>
            <a:pPr marL="620713" lvl="1" indent="-263525">
              <a:spcBef>
                <a:spcPts val="0"/>
              </a:spcBef>
            </a:pPr>
            <a:r>
              <a:rPr lang="tr-TR" sz="2000" dirty="0" smtClean="0"/>
              <a:t>Parallel.For</a:t>
            </a:r>
          </a:p>
          <a:p>
            <a:pPr marL="620713" lvl="1" indent="-263525">
              <a:spcBef>
                <a:spcPts val="0"/>
              </a:spcBef>
            </a:pPr>
            <a:r>
              <a:rPr lang="tr-TR" sz="2000" dirty="0" smtClean="0"/>
              <a:t>PLINQ</a:t>
            </a:r>
          </a:p>
          <a:p>
            <a:pPr marL="620713" lvl="1" indent="-263525">
              <a:spcBef>
                <a:spcPts val="0"/>
              </a:spcBef>
            </a:pPr>
            <a:r>
              <a:rPr lang="tr-TR" sz="2000" smtClean="0"/>
              <a:t>TPL</a:t>
            </a:r>
          </a:p>
          <a:p>
            <a:pPr marL="620713" lvl="1" indent="-263525">
              <a:spcBef>
                <a:spcPts val="0"/>
              </a:spcBef>
            </a:pPr>
            <a:r>
              <a:rPr lang="tr-TR" sz="2000" smtClean="0"/>
              <a:t>Beladan </a:t>
            </a:r>
            <a:r>
              <a:rPr lang="tr-TR" sz="2000" dirty="0" smtClean="0"/>
              <a:t>Uzak Durmak</a:t>
            </a:r>
          </a:p>
          <a:p>
            <a:pPr marL="108000">
              <a:spcBef>
                <a:spcPts val="0"/>
              </a:spcBef>
            </a:pPr>
            <a:r>
              <a:rPr lang="tr-TR" sz="2400" dirty="0" smtClean="0"/>
              <a:t>Soru &amp; Cevap</a:t>
            </a:r>
            <a:endParaRPr lang="en-US" sz="2400" dirty="0"/>
          </a:p>
        </p:txBody>
      </p:sp>
    </p:spTree>
    <p:extLst>
      <p:ext uri="{BB962C8B-B14F-4D97-AF65-F5344CB8AC3E}">
        <p14:creationId xmlns:p14="http://schemas.microsoft.com/office/powerpoint/2010/main" val="403041370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13994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70525" y="6830298"/>
            <a:ext cx="7788221" cy="4524315"/>
          </a:xfrm>
          <a:prstGeom prst="rect">
            <a:avLst/>
          </a:prstGeom>
          <a:noFill/>
        </p:spPr>
        <p:txBody>
          <a:bodyPr wrap="none" rtlCol="0">
            <a:spAutoFit/>
          </a:bodyPr>
          <a:lstStyle/>
          <a:p>
            <a:pPr algn="ctr"/>
            <a:r>
              <a:rPr lang="tr-TR" sz="2400" dirty="0" smtClean="0">
                <a:solidFill>
                  <a:srgbClr val="FFC000"/>
                </a:solidFill>
              </a:rPr>
              <a:t>A long time ago in a galaxy far far away...</a:t>
            </a:r>
          </a:p>
          <a:p>
            <a:pPr algn="ctr"/>
            <a:endParaRPr lang="tr-TR" sz="2400" dirty="0">
              <a:solidFill>
                <a:srgbClr val="FFC000"/>
              </a:solidFill>
            </a:endParaRPr>
          </a:p>
          <a:p>
            <a:pPr algn="ctr"/>
            <a:r>
              <a:rPr lang="tr-TR" sz="2400" dirty="0" smtClean="0">
                <a:solidFill>
                  <a:srgbClr val="FFC000"/>
                </a:solidFill>
              </a:rPr>
              <a:t>Parallel Programming Episode I – A New Hope</a:t>
            </a:r>
          </a:p>
          <a:p>
            <a:pPr algn="ctr"/>
            <a:endParaRPr lang="tr-TR" sz="2400" dirty="0">
              <a:solidFill>
                <a:srgbClr val="FFC000"/>
              </a:solidFill>
            </a:endParaRPr>
          </a:p>
          <a:p>
            <a:pPr algn="ctr"/>
            <a:r>
              <a:rPr lang="tr-TR" sz="2400" dirty="0" smtClean="0">
                <a:solidFill>
                  <a:srgbClr val="FFC000"/>
                </a:solidFill>
              </a:rPr>
              <a:t>There was a huge, big computer in the Dark Side.</a:t>
            </a:r>
          </a:p>
          <a:p>
            <a:pPr algn="ctr"/>
            <a:r>
              <a:rPr lang="tr-TR" sz="2400" dirty="0" smtClean="0">
                <a:solidFill>
                  <a:srgbClr val="FFC000"/>
                </a:solidFill>
              </a:rPr>
              <a:t>It was a Sit Lord and his name is ENIAC -1...</a:t>
            </a:r>
          </a:p>
          <a:p>
            <a:pPr algn="ctr"/>
            <a:endParaRPr lang="tr-TR" sz="2400" dirty="0">
              <a:solidFill>
                <a:srgbClr val="FFC000"/>
              </a:solidFill>
            </a:endParaRPr>
          </a:p>
          <a:p>
            <a:pPr algn="ctr"/>
            <a:r>
              <a:rPr lang="tr-TR" sz="2400" dirty="0" smtClean="0">
                <a:solidFill>
                  <a:srgbClr val="FFC000"/>
                </a:solidFill>
              </a:rPr>
              <a:t>But there was a new hope in the universe, In the Force...</a:t>
            </a:r>
          </a:p>
          <a:p>
            <a:pPr algn="ctr"/>
            <a:r>
              <a:rPr lang="tr-TR" sz="2400" dirty="0" smtClean="0">
                <a:solidFill>
                  <a:srgbClr val="FFC000"/>
                </a:solidFill>
              </a:rPr>
              <a:t>This new hope was about the Parallel Programming...</a:t>
            </a:r>
          </a:p>
          <a:p>
            <a:pPr algn="ctr"/>
            <a:endParaRPr lang="tr-TR" sz="2400" dirty="0">
              <a:solidFill>
                <a:srgbClr val="FFC000"/>
              </a:solidFill>
            </a:endParaRPr>
          </a:p>
          <a:p>
            <a:pPr algn="ctr"/>
            <a:r>
              <a:rPr lang="tr-TR" sz="2400" dirty="0" smtClean="0">
                <a:solidFill>
                  <a:srgbClr val="FFC000"/>
                </a:solidFill>
              </a:rPr>
              <a:t>At last, everything has begun with Lord </a:t>
            </a:r>
            <a:r>
              <a:rPr lang="tr-TR" sz="2400" dirty="0">
                <a:solidFill>
                  <a:srgbClr val="FFC000"/>
                </a:solidFill>
              </a:rPr>
              <a:t>Gene Myron </a:t>
            </a:r>
            <a:r>
              <a:rPr lang="tr-TR" sz="2400" dirty="0" smtClean="0">
                <a:solidFill>
                  <a:srgbClr val="FFC000"/>
                </a:solidFill>
              </a:rPr>
              <a:t>Amdahl...</a:t>
            </a:r>
          </a:p>
          <a:p>
            <a:pPr algn="ctr"/>
            <a:r>
              <a:rPr lang="tr-TR" sz="2400" dirty="0" smtClean="0">
                <a:solidFill>
                  <a:srgbClr val="FFC000"/>
                </a:solidFill>
              </a:rPr>
              <a:t>with Rebelian Forces...</a:t>
            </a:r>
            <a:endParaRPr lang="tr-TR" sz="2400" dirty="0">
              <a:solidFill>
                <a:srgbClr val="FFC000"/>
              </a:solidFill>
            </a:endParaRPr>
          </a:p>
        </p:txBody>
      </p:sp>
      <p:pic>
        <p:nvPicPr>
          <p:cNvPr id="2" name="Movie_Themes_Star_Wars_-_Main_Them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03726" y="4293096"/>
            <a:ext cx="609600" cy="609600"/>
          </a:xfrm>
          <a:prstGeom prst="rect">
            <a:avLst/>
          </a:prstGeom>
        </p:spPr>
      </p:pic>
    </p:spTree>
    <p:extLst>
      <p:ext uri="{BB962C8B-B14F-4D97-AF65-F5344CB8AC3E}">
        <p14:creationId xmlns:p14="http://schemas.microsoft.com/office/powerpoint/2010/main" val="22567244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500"/>
                                  </p:stCondLst>
                                  <p:childTnLst>
                                    <p:animMotion origin="layout" path="M -1.94444E-6 4.43623E-7 L 0.00087 -1.6823 " pathEditMode="relative" rAng="0" ptsTypes="AA">
                                      <p:cBhvr>
                                        <p:cTn id="6" dur="40000" fill="hold"/>
                                        <p:tgtEl>
                                          <p:spTgt spid="5"/>
                                        </p:tgtEl>
                                        <p:attrNameLst>
                                          <p:attrName>ppt_x</p:attrName>
                                          <p:attrName>ppt_y</p:attrName>
                                        </p:attrNameLst>
                                      </p:cBhvr>
                                      <p:rCtr x="35" y="-84127"/>
                                    </p:animMotion>
                                  </p:childTnLst>
                                </p:cTn>
                              </p:par>
                              <p:par>
                                <p:cTn id="7" presetID="1" presetClass="mediacall" presetSubtype="0" fill="hold" nodeType="withEffect">
                                  <p:stCondLst>
                                    <p:cond delay="0"/>
                                  </p:stCondLst>
                                  <p:childTnLst>
                                    <p:cmd type="call" cmd="playFrom(0.0)">
                                      <p:cBhvr>
                                        <p:cTn id="8" dur="35138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9" fill="hold" display="0">
                  <p:stCondLst>
                    <p:cond delay="indefinite"/>
                  </p:stCondLst>
                  <p:endCondLst>
                    <p:cond evt="onStopAudio" delay="0">
                      <p:tgtEl>
                        <p:sldTgt/>
                      </p:tgtEl>
                    </p:cond>
                  </p:endCondLst>
                </p:cTn>
                <p:tgtEl>
                  <p:spTgt spid="2"/>
                </p:tgtEl>
              </p:cMediaNode>
            </p:audio>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Bir Zamanlar</a:t>
            </a:r>
            <a:endParaRPr lang="tr-TR" dirty="0"/>
          </a:p>
        </p:txBody>
      </p:sp>
      <p:sp>
        <p:nvSpPr>
          <p:cNvPr id="4" name="TextBox 3"/>
          <p:cNvSpPr txBox="1"/>
          <p:nvPr/>
        </p:nvSpPr>
        <p:spPr>
          <a:xfrm>
            <a:off x="5076056" y="1643088"/>
            <a:ext cx="3744416" cy="4247317"/>
          </a:xfrm>
          <a:prstGeom prst="rect">
            <a:avLst/>
          </a:prstGeom>
          <a:noFill/>
        </p:spPr>
        <p:txBody>
          <a:bodyPr wrap="square" rtlCol="0">
            <a:spAutoFit/>
          </a:bodyPr>
          <a:lstStyle/>
          <a:p>
            <a:r>
              <a:rPr lang="tr-TR" dirty="0" smtClean="0"/>
              <a:t>1946 -&gt; ENIAC </a:t>
            </a:r>
            <a:r>
              <a:rPr lang="tr-TR" dirty="0"/>
              <a:t>I (Electrical Numerical Integrator And Calculator</a:t>
            </a:r>
            <a:r>
              <a:rPr lang="tr-TR" dirty="0" smtClean="0"/>
              <a:t>)</a:t>
            </a:r>
          </a:p>
          <a:p>
            <a:endParaRPr lang="tr-TR" dirty="0"/>
          </a:p>
          <a:p>
            <a:r>
              <a:rPr lang="tr-TR" dirty="0" smtClean="0"/>
              <a:t>17468 Vakum tüpü,</a:t>
            </a:r>
          </a:p>
          <a:p>
            <a:r>
              <a:rPr lang="tr-TR" dirty="0" smtClean="0"/>
              <a:t>70000 Direnç,</a:t>
            </a:r>
          </a:p>
          <a:p>
            <a:r>
              <a:rPr lang="tr-TR" dirty="0" smtClean="0"/>
              <a:t>10000 Kapasitör,</a:t>
            </a:r>
          </a:p>
          <a:p>
            <a:r>
              <a:rPr lang="tr-TR" dirty="0" smtClean="0"/>
              <a:t>1500 Röle,</a:t>
            </a:r>
          </a:p>
          <a:p>
            <a:r>
              <a:rPr lang="tr-TR" dirty="0" smtClean="0"/>
              <a:t>6000 Anahtar,</a:t>
            </a:r>
          </a:p>
          <a:p>
            <a:r>
              <a:rPr lang="tr-TR" dirty="0" smtClean="0"/>
              <a:t>5 Million Lehimli Eklem,</a:t>
            </a:r>
            <a:endParaRPr lang="tr-TR" dirty="0"/>
          </a:p>
          <a:p>
            <a:r>
              <a:rPr lang="tr-TR" dirty="0" smtClean="0"/>
              <a:t>167 Metrakre Alan,</a:t>
            </a:r>
          </a:p>
          <a:p>
            <a:r>
              <a:rPr lang="tr-TR" dirty="0" smtClean="0"/>
              <a:t>160 Kw Elektrik Enerjisi</a:t>
            </a:r>
          </a:p>
          <a:p>
            <a:endParaRPr lang="tr-TR" dirty="0" smtClean="0"/>
          </a:p>
          <a:p>
            <a:r>
              <a:rPr lang="tr-TR" dirty="0" smtClean="0"/>
              <a:t>1 Saniyede 5000 toplama, 357 Çarpma, 38 Bölme İşlemi</a:t>
            </a:r>
          </a:p>
          <a:p>
            <a:endParaRPr lang="tr-TR"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08" y="1699616"/>
            <a:ext cx="4995708" cy="3817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74110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upload.wikimedia.org/wikipedia/tr/b/b6/Moore_Yasasi.jpg"/>
          <p:cNvPicPr>
            <a:picLocks noChangeAspect="1" noChangeArrowheads="1"/>
          </p:cNvPicPr>
          <p:nvPr/>
        </p:nvPicPr>
        <p:blipFill>
          <a:blip r:embed="rId3"/>
          <a:srcRect/>
          <a:stretch>
            <a:fillRect/>
          </a:stretch>
        </p:blipFill>
        <p:spPr bwMode="auto">
          <a:xfrm>
            <a:off x="2570064" y="3142829"/>
            <a:ext cx="4006232" cy="3267075"/>
          </a:xfrm>
          <a:prstGeom prst="rect">
            <a:avLst/>
          </a:prstGeom>
          <a:noFill/>
        </p:spPr>
      </p:pic>
      <p:sp>
        <p:nvSpPr>
          <p:cNvPr id="2" name="Title 1"/>
          <p:cNvSpPr>
            <a:spLocks noGrp="1"/>
          </p:cNvSpPr>
          <p:nvPr>
            <p:ph type="title"/>
          </p:nvPr>
        </p:nvSpPr>
        <p:spPr/>
        <p:txBody>
          <a:bodyPr>
            <a:noAutofit/>
          </a:bodyPr>
          <a:lstStyle/>
          <a:p>
            <a:r>
              <a:rPr lang="tr-TR" sz="4400" dirty="0" smtClean="0"/>
              <a:t>Moore Yasası</a:t>
            </a:r>
            <a:endParaRPr lang="en-US" sz="4400" dirty="0"/>
          </a:p>
        </p:txBody>
      </p:sp>
      <p:sp>
        <p:nvSpPr>
          <p:cNvPr id="4" name="TextBox 3"/>
          <p:cNvSpPr txBox="1"/>
          <p:nvPr/>
        </p:nvSpPr>
        <p:spPr>
          <a:xfrm>
            <a:off x="376091" y="1622991"/>
            <a:ext cx="8399195" cy="1415772"/>
          </a:xfrm>
          <a:prstGeom prst="rect">
            <a:avLst/>
          </a:prstGeom>
          <a:solidFill>
            <a:schemeClr val="accent4"/>
          </a:solidFill>
          <a:effectLst/>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buFont typeface="Arial" pitchFamily="34" charset="0"/>
              <a:buChar char="•"/>
            </a:pPr>
            <a:r>
              <a:rPr lang="tr-TR" dirty="0" smtClean="0"/>
              <a:t>  Her 18 ayda bir tümleşik devre üzerine yerleştirilebilecek bileşen sayısının iki katına çıkacacağını, bunun bilgisayarların işlem kapasitelerinde büyük artışlar yaratacağını, üretim maliyetlerinin ise aynı kalacağını, hatta düşme eğilimi göstereceğini öngören deneysel (ampirik) gözlem.</a:t>
            </a:r>
          </a:p>
          <a:p>
            <a:pPr algn="r"/>
            <a:r>
              <a:rPr lang="tr-TR" sz="2000" b="1" dirty="0" smtClean="0">
                <a:solidFill>
                  <a:schemeClr val="tx1"/>
                </a:solidFill>
                <a:effectLst/>
              </a:rPr>
              <a:t>Gordon Moore / Intel Şirketi Kurucularından</a:t>
            </a:r>
            <a:endParaRPr lang="en-US" sz="2000" b="1" dirty="0">
              <a:solidFill>
                <a:schemeClr val="tx1"/>
              </a:solidFill>
              <a:effectLst/>
            </a:endParaRPr>
          </a:p>
        </p:txBody>
      </p:sp>
      <p:pic>
        <p:nvPicPr>
          <p:cNvPr id="8194" name="Picture 2" descr="http://download.intel.com/pressroom/images/events/moores_law_40th/Gordon_Moore/GordonMoore_1980_form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564" y="3212976"/>
            <a:ext cx="1685925" cy="25431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5584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44" y="245142"/>
            <a:ext cx="8613050" cy="1143000"/>
          </a:xfrm>
        </p:spPr>
        <p:txBody>
          <a:bodyPr>
            <a:noAutofit/>
          </a:bodyPr>
          <a:lstStyle/>
          <a:p>
            <a:r>
              <a:rPr lang="tr-TR" sz="4400" dirty="0" smtClean="0"/>
              <a:t>Moore ve Günümüz</a:t>
            </a:r>
            <a:endParaRPr lang="en-US" sz="4400" dirty="0"/>
          </a:p>
        </p:txBody>
      </p:sp>
      <p:pic>
        <p:nvPicPr>
          <p:cNvPr id="4"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016" y="1681055"/>
            <a:ext cx="4827926" cy="463480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809284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400" dirty="0" smtClean="0"/>
              <a:t>Genel Görünüm</a:t>
            </a:r>
            <a:endParaRPr lang="en-US" sz="4400" dirty="0"/>
          </a:p>
        </p:txBody>
      </p:sp>
      <p:sp>
        <p:nvSpPr>
          <p:cNvPr id="3" name="Content Placeholder 2"/>
          <p:cNvSpPr>
            <a:spLocks noGrp="1"/>
          </p:cNvSpPr>
          <p:nvPr>
            <p:ph idx="1"/>
          </p:nvPr>
        </p:nvSpPr>
        <p:spPr>
          <a:xfrm>
            <a:off x="457200" y="1600200"/>
            <a:ext cx="7467600" cy="3620729"/>
          </a:xfrm>
        </p:spPr>
        <p:txBody>
          <a:bodyPr>
            <a:normAutofit/>
          </a:bodyPr>
          <a:lstStyle/>
          <a:p>
            <a:r>
              <a:rPr lang="en-US" sz="2400" dirty="0" smtClean="0"/>
              <a:t>.N</a:t>
            </a:r>
            <a:r>
              <a:rPr lang="tr-TR" sz="2400" dirty="0" smtClean="0"/>
              <a:t>et Framework</a:t>
            </a:r>
            <a:r>
              <a:rPr lang="en-US" sz="2400" dirty="0" smtClean="0"/>
              <a:t> 4.0</a:t>
            </a:r>
            <a:r>
              <a:rPr lang="tr-TR" sz="2400" dirty="0" smtClean="0"/>
              <a:t> ile birlikte gelenler;</a:t>
            </a:r>
            <a:endParaRPr lang="en-US" sz="2400" dirty="0" smtClean="0"/>
          </a:p>
          <a:p>
            <a:pPr lvl="1"/>
            <a:r>
              <a:rPr lang="en-US" sz="2400" i="1" dirty="0" smtClean="0">
                <a:solidFill>
                  <a:schemeClr val="accent2"/>
                </a:solidFill>
              </a:rPr>
              <a:t>Task Parallel Library</a:t>
            </a:r>
            <a:r>
              <a:rPr lang="tr-TR" sz="2400" i="1" dirty="0" smtClean="0">
                <a:solidFill>
                  <a:schemeClr val="accent2"/>
                </a:solidFill>
              </a:rPr>
              <a:t> (TPL)</a:t>
            </a:r>
            <a:endParaRPr lang="en-US" sz="2400" i="1" dirty="0" smtClean="0">
              <a:solidFill>
                <a:schemeClr val="accent2"/>
              </a:solidFill>
            </a:endParaRPr>
          </a:p>
          <a:p>
            <a:pPr lvl="1"/>
            <a:r>
              <a:rPr lang="en-US" sz="2400" i="1" dirty="0" smtClean="0">
                <a:solidFill>
                  <a:schemeClr val="accent2"/>
                </a:solidFill>
              </a:rPr>
              <a:t>Parallel LINQ</a:t>
            </a:r>
            <a:r>
              <a:rPr lang="tr-TR" sz="2400" i="1" dirty="0" smtClean="0">
                <a:solidFill>
                  <a:schemeClr val="accent2"/>
                </a:solidFill>
              </a:rPr>
              <a:t> (PLINQ)</a:t>
            </a:r>
            <a:endParaRPr lang="en-US" sz="2400" i="1" dirty="0" smtClean="0">
              <a:solidFill>
                <a:schemeClr val="accent2"/>
              </a:solidFill>
            </a:endParaRPr>
          </a:p>
          <a:p>
            <a:pPr lvl="1"/>
            <a:r>
              <a:rPr lang="en-US" sz="2400" i="1" dirty="0" smtClean="0">
                <a:solidFill>
                  <a:schemeClr val="accent2"/>
                </a:solidFill>
              </a:rPr>
              <a:t>Task Scheduler</a:t>
            </a:r>
          </a:p>
          <a:p>
            <a:r>
              <a:rPr lang="en-US" sz="2400" dirty="0" smtClean="0"/>
              <a:t>Visual Studio 2010</a:t>
            </a:r>
            <a:r>
              <a:rPr lang="tr-TR" sz="2400" dirty="0" smtClean="0"/>
              <a:t> ile gelen IDE özellikleri</a:t>
            </a:r>
            <a:endParaRPr lang="en-US" sz="2400" dirty="0" smtClean="0"/>
          </a:p>
          <a:p>
            <a:pPr lvl="1"/>
            <a:r>
              <a:rPr lang="en-US" sz="2400" i="1" dirty="0" smtClean="0">
                <a:solidFill>
                  <a:schemeClr val="accent2"/>
                </a:solidFill>
              </a:rPr>
              <a:t>Debugging </a:t>
            </a:r>
            <a:r>
              <a:rPr lang="tr-TR" sz="2400" i="1" dirty="0" smtClean="0">
                <a:solidFill>
                  <a:schemeClr val="accent2"/>
                </a:solidFill>
              </a:rPr>
              <a:t>ve P</a:t>
            </a:r>
            <a:r>
              <a:rPr lang="en-US" sz="2400" i="1" dirty="0" err="1" smtClean="0">
                <a:solidFill>
                  <a:schemeClr val="accent2"/>
                </a:solidFill>
              </a:rPr>
              <a:t>rofiling</a:t>
            </a:r>
            <a:r>
              <a:rPr lang="tr-TR" sz="2400" i="1" dirty="0" smtClean="0">
                <a:solidFill>
                  <a:schemeClr val="accent2"/>
                </a:solidFill>
              </a:rPr>
              <a:t> geliştirmeleri</a:t>
            </a:r>
            <a:endParaRPr lang="en-US" sz="2400" i="1" dirty="0" smtClean="0">
              <a:solidFill>
                <a:schemeClr val="accent2"/>
              </a:solidFill>
            </a:endParaRPr>
          </a:p>
        </p:txBody>
      </p:sp>
    </p:spTree>
    <p:extLst>
      <p:ext uri="{BB962C8B-B14F-4D97-AF65-F5344CB8AC3E}">
        <p14:creationId xmlns:p14="http://schemas.microsoft.com/office/powerpoint/2010/main" val="383450561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400" dirty="0" smtClean="0"/>
              <a:t>5000 Metreden Mimari</a:t>
            </a:r>
            <a:endParaRPr lang="tr-TR" sz="4400" dirty="0"/>
          </a:p>
        </p:txBody>
      </p:sp>
      <p:pic>
        <p:nvPicPr>
          <p:cNvPr id="1026" name="Picture 2" descr=".NET Parallel Programming Architecture"/>
          <p:cNvPicPr>
            <a:picLocks noChangeAspect="1" noChangeArrowheads="1"/>
          </p:cNvPicPr>
          <p:nvPr/>
        </p:nvPicPr>
        <p:blipFill>
          <a:blip r:embed="rId2"/>
          <a:srcRect/>
          <a:stretch>
            <a:fillRect/>
          </a:stretch>
        </p:blipFill>
        <p:spPr bwMode="auto">
          <a:xfrm>
            <a:off x="606928" y="1615248"/>
            <a:ext cx="7925512" cy="4234016"/>
          </a:xfrm>
          <a:prstGeom prst="rect">
            <a:avLst/>
          </a:prstGeom>
          <a:noFill/>
          <a:ln>
            <a:noFill/>
          </a:ln>
        </p:spPr>
      </p:pic>
    </p:spTree>
    <p:extLst>
      <p:ext uri="{BB962C8B-B14F-4D97-AF65-F5344CB8AC3E}">
        <p14:creationId xmlns:p14="http://schemas.microsoft.com/office/powerpoint/2010/main" val="37122976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293</TotalTime>
  <Words>640</Words>
  <Application>Microsoft Office PowerPoint</Application>
  <PresentationFormat>On-screen Show (4:3)</PresentationFormat>
  <Paragraphs>164</Paragraphs>
  <Slides>18</Slides>
  <Notes>4</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Median</vt:lpstr>
      <vt:lpstr>PowerPoint Presentation</vt:lpstr>
      <vt:lpstr>Akşam Sınıfı Eğitim Planı</vt:lpstr>
      <vt:lpstr>Gündem</vt:lpstr>
      <vt:lpstr>PowerPoint Presentation</vt:lpstr>
      <vt:lpstr>Bir Zamanlar</vt:lpstr>
      <vt:lpstr>Moore Yasası</vt:lpstr>
      <vt:lpstr>Moore ve Günümüz</vt:lpstr>
      <vt:lpstr>Genel Görünüm</vt:lpstr>
      <vt:lpstr>5000 Metreden Mimari</vt:lpstr>
      <vt:lpstr>5000 Metreden Mimari</vt:lpstr>
      <vt:lpstr>Paralellik Çeşitleri</vt:lpstr>
      <vt:lpstr>Yeni Senkron Tipler</vt:lpstr>
      <vt:lpstr>Visualizers</vt:lpstr>
      <vt:lpstr>Karar Verirken</vt:lpstr>
      <vt:lpstr>DEMO</vt:lpstr>
      <vt:lpstr>Kaynaklar</vt:lpstr>
      <vt:lpstr>Soru &amp; cevap</vt:lpstr>
      <vt:lpstr>Hatıra</vt:lpstr>
    </vt:vector>
  </TitlesOfParts>
  <Company>Innova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bsenyurt</dc:creator>
  <cp:lastModifiedBy>bsenyurt</cp:lastModifiedBy>
  <cp:revision>133</cp:revision>
  <dcterms:created xsi:type="dcterms:W3CDTF">2010-03-29T21:25:38Z</dcterms:created>
  <dcterms:modified xsi:type="dcterms:W3CDTF">2010-06-22T11:52:28Z</dcterms:modified>
</cp:coreProperties>
</file>